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  <p:sldId id="270" r:id="rId65"/>
    <p:sldId id="271" r:id="rId66"/>
    <p:sldId id="272" r:id="rId67"/>
    <p:sldId id="273" r:id="rId68"/>
    <p:sldId id="274" r:id="rId69"/>
    <p:sldId id="275" r:id="rId70"/>
    <p:sldId id="276" r:id="rId71"/>
    <p:sldId id="277" r:id="rId72"/>
    <p:sldId id="278" r:id="rId73"/>
    <p:sldId id="279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287" r:id="rId8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Jua" charset="1" panose="00000000000000000000"/>
      <p:regular r:id="rId12"/>
    </p:embeddedFont>
    <p:embeddedFont>
      <p:font typeface="Raleway 1" charset="1" panose="020B0503030101060003"/>
      <p:regular r:id="rId13"/>
    </p:embeddedFont>
    <p:embeddedFont>
      <p:font typeface="Raleway 1 Bold" charset="1" panose="020B0803030101060003"/>
      <p:regular r:id="rId14"/>
    </p:embeddedFont>
    <p:embeddedFont>
      <p:font typeface="Raleway 1 Thin" charset="1" panose="020B0203030101060003"/>
      <p:regular r:id="rId15"/>
    </p:embeddedFont>
    <p:embeddedFont>
      <p:font typeface="Raleway 1 Heavy" charset="1" panose="020B0003030101060003"/>
      <p:regular r:id="rId16"/>
    </p:embeddedFont>
    <p:embeddedFont>
      <p:font typeface="Raleway 2" charset="1" panose="00000000000000000000"/>
      <p:regular r:id="rId17"/>
    </p:embeddedFont>
    <p:embeddedFont>
      <p:font typeface="Raleway 2 Bold" charset="1" panose="00000000000000000000"/>
      <p:regular r:id="rId18"/>
    </p:embeddedFont>
    <p:embeddedFont>
      <p:font typeface="Raleway 2 Italics" charset="1" panose="00000000000000000000"/>
      <p:regular r:id="rId19"/>
    </p:embeddedFont>
    <p:embeddedFont>
      <p:font typeface="Raleway 2 Bold Italics" charset="1" panose="00000000000000000000"/>
      <p:regular r:id="rId20"/>
    </p:embeddedFont>
    <p:embeddedFont>
      <p:font typeface="Raleway 2 Thin" charset="1" panose="00000000000000000000"/>
      <p:regular r:id="rId21"/>
    </p:embeddedFont>
    <p:embeddedFont>
      <p:font typeface="Raleway 2 Thin Italics" charset="1" panose="00000000000000000000"/>
      <p:regular r:id="rId22"/>
    </p:embeddedFont>
    <p:embeddedFont>
      <p:font typeface="Raleway 2 Extra-Light" charset="1" panose="00000000000000000000"/>
      <p:regular r:id="rId23"/>
    </p:embeddedFont>
    <p:embeddedFont>
      <p:font typeface="Raleway 2 Extra-Light Italics" charset="1" panose="00000000000000000000"/>
      <p:regular r:id="rId24"/>
    </p:embeddedFont>
    <p:embeddedFont>
      <p:font typeface="Raleway 2 Light" charset="1" panose="00000000000000000000"/>
      <p:regular r:id="rId25"/>
    </p:embeddedFont>
    <p:embeddedFont>
      <p:font typeface="Raleway 2 Light Italics" charset="1" panose="00000000000000000000"/>
      <p:regular r:id="rId26"/>
    </p:embeddedFont>
    <p:embeddedFont>
      <p:font typeface="Raleway 2 Medium" charset="1" panose="00000000000000000000"/>
      <p:regular r:id="rId27"/>
    </p:embeddedFont>
    <p:embeddedFont>
      <p:font typeface="Raleway 2 Medium Italics" charset="1" panose="00000000000000000000"/>
      <p:regular r:id="rId28"/>
    </p:embeddedFont>
    <p:embeddedFont>
      <p:font typeface="Raleway 2 Semi-Bold" charset="1" panose="00000000000000000000"/>
      <p:regular r:id="rId29"/>
    </p:embeddedFont>
    <p:embeddedFont>
      <p:font typeface="Raleway 2 Semi-Bold Italics" charset="1" panose="00000000000000000000"/>
      <p:regular r:id="rId30"/>
    </p:embeddedFont>
    <p:embeddedFont>
      <p:font typeface="Raleway 2 Ultra-Bold" charset="1" panose="00000000000000000000"/>
      <p:regular r:id="rId31"/>
    </p:embeddedFont>
    <p:embeddedFont>
      <p:font typeface="Raleway 2 Ultra-Bold Italics" charset="1" panose="00000000000000000000"/>
      <p:regular r:id="rId32"/>
    </p:embeddedFont>
    <p:embeddedFont>
      <p:font typeface="Raleway 2 Heavy" charset="1" panose="00000000000000000000"/>
      <p:regular r:id="rId33"/>
    </p:embeddedFont>
    <p:embeddedFont>
      <p:font typeface="Raleway 2 Heavy Italics" charset="1" panose="00000000000000000000"/>
      <p:regular r:id="rId34"/>
    </p:embeddedFont>
    <p:embeddedFont>
      <p:font typeface="Canva Sans" charset="1" panose="020B0503030501040103"/>
      <p:regular r:id="rId35"/>
    </p:embeddedFont>
    <p:embeddedFont>
      <p:font typeface="Canva Sans Bold" charset="1" panose="020B0803030501040103"/>
      <p:regular r:id="rId36"/>
    </p:embeddedFont>
    <p:embeddedFont>
      <p:font typeface="Canva Sans Italics" charset="1" panose="020B0503030501040103"/>
      <p:regular r:id="rId37"/>
    </p:embeddedFont>
    <p:embeddedFont>
      <p:font typeface="Canva Sans Bold Italics" charset="1" panose="020B0803030501040103"/>
      <p:regular r:id="rId38"/>
    </p:embeddedFont>
    <p:embeddedFont>
      <p:font typeface="Canva Sans Medium" charset="1" panose="020B0603030501040103"/>
      <p:regular r:id="rId39"/>
    </p:embeddedFont>
    <p:embeddedFont>
      <p:font typeface="Canva Sans Medium Italics" charset="1" panose="020B0603030501040103"/>
      <p:regular r:id="rId40"/>
    </p:embeddedFont>
    <p:embeddedFont>
      <p:font typeface="Josefin Sans" charset="1" panose="00000500000000000000"/>
      <p:regular r:id="rId41"/>
    </p:embeddedFont>
    <p:embeddedFont>
      <p:font typeface="Josefin Sans Bold" charset="1" panose="00000800000000000000"/>
      <p:regular r:id="rId42"/>
    </p:embeddedFont>
    <p:embeddedFont>
      <p:font typeface="Josefin Sans Italics" charset="1" panose="00000500000000000000"/>
      <p:regular r:id="rId43"/>
    </p:embeddedFont>
    <p:embeddedFont>
      <p:font typeface="Josefin Sans Bold Italics" charset="1" panose="00000800000000000000"/>
      <p:regular r:id="rId44"/>
    </p:embeddedFont>
    <p:embeddedFont>
      <p:font typeface="Josefin Sans Thin" charset="1" panose="00000300000000000000"/>
      <p:regular r:id="rId45"/>
    </p:embeddedFont>
    <p:embeddedFont>
      <p:font typeface="Josefin Sans Thin Italics" charset="1" panose="00000300000000000000"/>
      <p:regular r:id="rId46"/>
    </p:embeddedFont>
    <p:embeddedFont>
      <p:font typeface="Josefin Sans Light" charset="1" panose="00000400000000000000"/>
      <p:regular r:id="rId47"/>
    </p:embeddedFont>
    <p:embeddedFont>
      <p:font typeface="Josefin Sans Light Italics" charset="1" panose="00000400000000000000"/>
      <p:regular r:id="rId48"/>
    </p:embeddedFont>
    <p:embeddedFont>
      <p:font typeface="Josefin Sans Semi-Bold" charset="1" panose="00000700000000000000"/>
      <p:regular r:id="rId49"/>
    </p:embeddedFont>
    <p:embeddedFont>
      <p:font typeface="Josefin Sans Semi-Bold Italics" charset="1" panose="000007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62" Target="slides/slide12.xml" Type="http://schemas.openxmlformats.org/officeDocument/2006/relationships/slide"/><Relationship Id="rId63" Target="slides/slide13.xml" Type="http://schemas.openxmlformats.org/officeDocument/2006/relationships/slide"/><Relationship Id="rId64" Target="slides/slide14.xml" Type="http://schemas.openxmlformats.org/officeDocument/2006/relationships/slide"/><Relationship Id="rId65" Target="slides/slide15.xml" Type="http://schemas.openxmlformats.org/officeDocument/2006/relationships/slide"/><Relationship Id="rId66" Target="slides/slide16.xml" Type="http://schemas.openxmlformats.org/officeDocument/2006/relationships/slide"/><Relationship Id="rId67" Target="slides/slide17.xml" Type="http://schemas.openxmlformats.org/officeDocument/2006/relationships/slide"/><Relationship Id="rId68" Target="slides/slide18.xml" Type="http://schemas.openxmlformats.org/officeDocument/2006/relationships/slide"/><Relationship Id="rId69" Target="slides/slide19.xml" Type="http://schemas.openxmlformats.org/officeDocument/2006/relationships/slide"/><Relationship Id="rId7" Target="fonts/font7.fntdata" Type="http://schemas.openxmlformats.org/officeDocument/2006/relationships/font"/><Relationship Id="rId70" Target="slides/slide20.xml" Type="http://schemas.openxmlformats.org/officeDocument/2006/relationships/slide"/><Relationship Id="rId71" Target="slides/slide21.xml" Type="http://schemas.openxmlformats.org/officeDocument/2006/relationships/slide"/><Relationship Id="rId72" Target="slides/slide22.xml" Type="http://schemas.openxmlformats.org/officeDocument/2006/relationships/slide"/><Relationship Id="rId73" Target="slides/slide23.xml" Type="http://schemas.openxmlformats.org/officeDocument/2006/relationships/slide"/><Relationship Id="rId74" Target="slides/slide24.xml" Type="http://schemas.openxmlformats.org/officeDocument/2006/relationships/slide"/><Relationship Id="rId75" Target="slides/slide25.xml" Type="http://schemas.openxmlformats.org/officeDocument/2006/relationships/slide"/><Relationship Id="rId76" Target="slides/slide26.xml" Type="http://schemas.openxmlformats.org/officeDocument/2006/relationships/slide"/><Relationship Id="rId77" Target="slides/slide27.xml" Type="http://schemas.openxmlformats.org/officeDocument/2006/relationships/slide"/><Relationship Id="rId78" Target="slides/slide28.xml" Type="http://schemas.openxmlformats.org/officeDocument/2006/relationships/slide"/><Relationship Id="rId79" Target="slides/slide29.xml" Type="http://schemas.openxmlformats.org/officeDocument/2006/relationships/slide"/><Relationship Id="rId8" Target="fonts/font8.fntdata" Type="http://schemas.openxmlformats.org/officeDocument/2006/relationships/font"/><Relationship Id="rId80" Target="slides/slide30.xml" Type="http://schemas.openxmlformats.org/officeDocument/2006/relationships/slide"/><Relationship Id="rId81" Target="slides/slide31.xml" Type="http://schemas.openxmlformats.org/officeDocument/2006/relationships/slide"/><Relationship Id="rId82" Target="slides/slide32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41.png" Type="http://schemas.openxmlformats.org/officeDocument/2006/relationships/image"/><Relationship Id="rId2" Target="../media/image40.png" Type="http://schemas.openxmlformats.org/officeDocument/2006/relationships/imag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3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8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72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1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309573" y="3720381"/>
            <a:ext cx="12238495" cy="11075838"/>
          </a:xfrm>
          <a:custGeom>
            <a:avLst/>
            <a:gdLst/>
            <a:ahLst/>
            <a:cxnLst/>
            <a:rect r="r" b="b" t="t" l="l"/>
            <a:pathLst>
              <a:path h="11075838" w="12238495">
                <a:moveTo>
                  <a:pt x="12238495" y="0"/>
                </a:moveTo>
                <a:lnTo>
                  <a:pt x="0" y="0"/>
                </a:lnTo>
                <a:lnTo>
                  <a:pt x="0" y="11075838"/>
                </a:lnTo>
                <a:lnTo>
                  <a:pt x="12238495" y="11075838"/>
                </a:lnTo>
                <a:lnTo>
                  <a:pt x="12238495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3841" y="-5932461"/>
            <a:ext cx="9093481" cy="8229600"/>
          </a:xfrm>
          <a:custGeom>
            <a:avLst/>
            <a:gdLst/>
            <a:ahLst/>
            <a:cxnLst/>
            <a:rect r="r" b="b" t="t" l="l"/>
            <a:pathLst>
              <a:path h="8229600" w="9093481">
                <a:moveTo>
                  <a:pt x="0" y="0"/>
                </a:moveTo>
                <a:lnTo>
                  <a:pt x="9093480" y="0"/>
                </a:lnTo>
                <a:lnTo>
                  <a:pt x="90934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18040" y="7611130"/>
            <a:ext cx="9093481" cy="8229600"/>
          </a:xfrm>
          <a:custGeom>
            <a:avLst/>
            <a:gdLst/>
            <a:ahLst/>
            <a:cxnLst/>
            <a:rect r="r" b="b" t="t" l="l"/>
            <a:pathLst>
              <a:path h="8229600" w="9093481">
                <a:moveTo>
                  <a:pt x="0" y="0"/>
                </a:moveTo>
                <a:lnTo>
                  <a:pt x="9093480" y="0"/>
                </a:lnTo>
                <a:lnTo>
                  <a:pt x="90934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10543" y="446665"/>
            <a:ext cx="4697514" cy="1972956"/>
          </a:xfrm>
          <a:custGeom>
            <a:avLst/>
            <a:gdLst/>
            <a:ahLst/>
            <a:cxnLst/>
            <a:rect r="r" b="b" t="t" l="l"/>
            <a:pathLst>
              <a:path h="1972956" w="4697514">
                <a:moveTo>
                  <a:pt x="0" y="0"/>
                </a:moveTo>
                <a:lnTo>
                  <a:pt x="4697514" y="0"/>
                </a:lnTo>
                <a:lnTo>
                  <a:pt x="4697514" y="1972956"/>
                </a:lnTo>
                <a:lnTo>
                  <a:pt x="0" y="1972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85398" y="7836198"/>
            <a:ext cx="3643434" cy="1530242"/>
          </a:xfrm>
          <a:custGeom>
            <a:avLst/>
            <a:gdLst/>
            <a:ahLst/>
            <a:cxnLst/>
            <a:rect r="r" b="b" t="t" l="l"/>
            <a:pathLst>
              <a:path h="1530242" w="3643434">
                <a:moveTo>
                  <a:pt x="0" y="0"/>
                </a:moveTo>
                <a:lnTo>
                  <a:pt x="3643434" y="0"/>
                </a:lnTo>
                <a:lnTo>
                  <a:pt x="3643434" y="1530243"/>
                </a:lnTo>
                <a:lnTo>
                  <a:pt x="0" y="1530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81982" y="5143500"/>
            <a:ext cx="8727591" cy="824176"/>
            <a:chOff x="0" y="0"/>
            <a:chExt cx="2528138" cy="2387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28138" cy="238741"/>
            </a:xfrm>
            <a:custGeom>
              <a:avLst/>
              <a:gdLst/>
              <a:ahLst/>
              <a:cxnLst/>
              <a:rect r="r" b="b" t="t" l="l"/>
              <a:pathLst>
                <a:path h="238741" w="2528138">
                  <a:moveTo>
                    <a:pt x="0" y="0"/>
                  </a:moveTo>
                  <a:lnTo>
                    <a:pt x="2528138" y="0"/>
                  </a:lnTo>
                  <a:lnTo>
                    <a:pt x="2528138" y="238741"/>
                  </a:lnTo>
                  <a:lnTo>
                    <a:pt x="0" y="2387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8E58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28138" cy="27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3911821">
            <a:off x="12540931" y="1180089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0" y="0"/>
                </a:moveTo>
                <a:lnTo>
                  <a:pt x="1054081" y="0"/>
                </a:lnTo>
                <a:lnTo>
                  <a:pt x="1054081" y="1098000"/>
                </a:lnTo>
                <a:lnTo>
                  <a:pt x="0" y="109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81982" y="2682200"/>
            <a:ext cx="15677318" cy="228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66"/>
              </a:lnSpc>
            </a:pPr>
            <a:r>
              <a:rPr lang="en-US" sz="8060" spc="161">
                <a:solidFill>
                  <a:srgbClr val="50665B"/>
                </a:solidFill>
                <a:latin typeface="Raleway 1 Bold"/>
              </a:rPr>
              <a:t>IMPACT OF WEATHER CONDITIONS ON HEALTHCARE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4769" y="5159875"/>
            <a:ext cx="8122017" cy="70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8"/>
              </a:lnSpc>
            </a:pPr>
            <a:r>
              <a:rPr lang="en-US" sz="4091" spc="122">
                <a:solidFill>
                  <a:srgbClr val="728E58"/>
                </a:solidFill>
                <a:latin typeface="Raleway 1 Light"/>
              </a:rPr>
              <a:t>Choy Jee Hung Caleb p2341475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4521360" y="8493179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1054080" y="0"/>
                </a:moveTo>
                <a:lnTo>
                  <a:pt x="0" y="0"/>
                </a:lnTo>
                <a:lnTo>
                  <a:pt x="0" y="1098000"/>
                </a:lnTo>
                <a:lnTo>
                  <a:pt x="1054080" y="1098000"/>
                </a:lnTo>
                <a:lnTo>
                  <a:pt x="105408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3624567">
            <a:off x="-953026" y="218817"/>
            <a:ext cx="2492086" cy="2428651"/>
          </a:xfrm>
          <a:custGeom>
            <a:avLst/>
            <a:gdLst/>
            <a:ahLst/>
            <a:cxnLst/>
            <a:rect r="r" b="b" t="t" l="l"/>
            <a:pathLst>
              <a:path h="2428651" w="2492086">
                <a:moveTo>
                  <a:pt x="2492086" y="0"/>
                </a:moveTo>
                <a:lnTo>
                  <a:pt x="0" y="0"/>
                </a:lnTo>
                <a:lnTo>
                  <a:pt x="0" y="2428651"/>
                </a:lnTo>
                <a:lnTo>
                  <a:pt x="2492086" y="2428651"/>
                </a:lnTo>
                <a:lnTo>
                  <a:pt x="249208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378226" y="9151177"/>
            <a:ext cx="3643434" cy="1530242"/>
          </a:xfrm>
          <a:custGeom>
            <a:avLst/>
            <a:gdLst/>
            <a:ahLst/>
            <a:cxnLst/>
            <a:rect r="r" b="b" t="t" l="l"/>
            <a:pathLst>
              <a:path h="1530242" w="3643434">
                <a:moveTo>
                  <a:pt x="0" y="0"/>
                </a:moveTo>
                <a:lnTo>
                  <a:pt x="3643433" y="0"/>
                </a:lnTo>
                <a:lnTo>
                  <a:pt x="3643433" y="1530242"/>
                </a:lnTo>
                <a:lnTo>
                  <a:pt x="0" y="153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6798219">
            <a:off x="14683945" y="7782005"/>
            <a:ext cx="2199992" cy="2143992"/>
          </a:xfrm>
          <a:custGeom>
            <a:avLst/>
            <a:gdLst/>
            <a:ahLst/>
            <a:cxnLst/>
            <a:rect r="r" b="b" t="t" l="l"/>
            <a:pathLst>
              <a:path h="2143992" w="2199992">
                <a:moveTo>
                  <a:pt x="2199992" y="0"/>
                </a:moveTo>
                <a:lnTo>
                  <a:pt x="0" y="0"/>
                </a:lnTo>
                <a:lnTo>
                  <a:pt x="0" y="2143992"/>
                </a:lnTo>
                <a:lnTo>
                  <a:pt x="2199992" y="2143992"/>
                </a:lnTo>
                <a:lnTo>
                  <a:pt x="21999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47639" y="809057"/>
            <a:ext cx="3643434" cy="1530242"/>
          </a:xfrm>
          <a:custGeom>
            <a:avLst/>
            <a:gdLst/>
            <a:ahLst/>
            <a:cxnLst/>
            <a:rect r="r" b="b" t="t" l="l"/>
            <a:pathLst>
              <a:path h="1530242" w="3643434">
                <a:moveTo>
                  <a:pt x="0" y="0"/>
                </a:moveTo>
                <a:lnTo>
                  <a:pt x="3643434" y="0"/>
                </a:lnTo>
                <a:lnTo>
                  <a:pt x="3643434" y="1530243"/>
                </a:lnTo>
                <a:lnTo>
                  <a:pt x="0" y="1530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24523">
            <a:off x="-4338509" y="4508431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62934">
            <a:off x="13230685" y="540699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4" y="0"/>
                </a:lnTo>
                <a:lnTo>
                  <a:pt x="9386334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0692947" cy="8229600"/>
            <a:chOff x="0" y="0"/>
            <a:chExt cx="2816250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162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16250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83778" y="6911266"/>
            <a:ext cx="7733868" cy="941800"/>
            <a:chOff x="0" y="0"/>
            <a:chExt cx="2036904" cy="2480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6904" cy="248046"/>
            </a:xfrm>
            <a:custGeom>
              <a:avLst/>
              <a:gdLst/>
              <a:ahLst/>
              <a:cxnLst/>
              <a:rect r="r" b="b" t="t" l="l"/>
              <a:pathLst>
                <a:path h="248046" w="2036904">
                  <a:moveTo>
                    <a:pt x="51053" y="0"/>
                  </a:moveTo>
                  <a:lnTo>
                    <a:pt x="1985850" y="0"/>
                  </a:lnTo>
                  <a:cubicBezTo>
                    <a:pt x="2014046" y="0"/>
                    <a:pt x="2036904" y="22857"/>
                    <a:pt x="2036904" y="51053"/>
                  </a:cubicBezTo>
                  <a:lnTo>
                    <a:pt x="2036904" y="196993"/>
                  </a:lnTo>
                  <a:cubicBezTo>
                    <a:pt x="2036904" y="210533"/>
                    <a:pt x="2031525" y="223519"/>
                    <a:pt x="2021950" y="233093"/>
                  </a:cubicBezTo>
                  <a:cubicBezTo>
                    <a:pt x="2012376" y="242667"/>
                    <a:pt x="1999391" y="248046"/>
                    <a:pt x="1985850" y="248046"/>
                  </a:cubicBezTo>
                  <a:lnTo>
                    <a:pt x="51053" y="248046"/>
                  </a:lnTo>
                  <a:cubicBezTo>
                    <a:pt x="22857" y="248046"/>
                    <a:pt x="0" y="225189"/>
                    <a:pt x="0" y="19699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solidFill>
              <a:srgbClr val="F9705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36904" cy="276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14093" y="1028700"/>
            <a:ext cx="4945207" cy="8229600"/>
            <a:chOff x="0" y="0"/>
            <a:chExt cx="1302441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44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02441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5982082" cy="2431314"/>
          </a:xfrm>
          <a:custGeom>
            <a:avLst/>
            <a:gdLst/>
            <a:ahLst/>
            <a:cxnLst/>
            <a:rect r="r" b="b" t="t" l="l"/>
            <a:pathLst>
              <a:path h="2431314" w="5982082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24261" y="-186957"/>
            <a:ext cx="5982082" cy="2431314"/>
          </a:xfrm>
          <a:custGeom>
            <a:avLst/>
            <a:gdLst/>
            <a:ahLst/>
            <a:cxnLst/>
            <a:rect r="r" b="b" t="t" l="l"/>
            <a:pathLst>
              <a:path h="2431314" w="5982082">
                <a:moveTo>
                  <a:pt x="0" y="0"/>
                </a:moveTo>
                <a:lnTo>
                  <a:pt x="5982081" y="0"/>
                </a:lnTo>
                <a:lnTo>
                  <a:pt x="5982081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24768" y="3065463"/>
            <a:ext cx="7542690" cy="10945857"/>
          </a:xfrm>
          <a:custGeom>
            <a:avLst/>
            <a:gdLst/>
            <a:ahLst/>
            <a:cxnLst/>
            <a:rect r="r" b="b" t="t" l="l"/>
            <a:pathLst>
              <a:path h="10945857" w="7542690">
                <a:moveTo>
                  <a:pt x="0" y="0"/>
                </a:moveTo>
                <a:lnTo>
                  <a:pt x="7542690" y="0"/>
                </a:lnTo>
                <a:lnTo>
                  <a:pt x="7542690" y="10945856"/>
                </a:lnTo>
                <a:lnTo>
                  <a:pt x="0" y="10945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609232" y="8204189"/>
            <a:ext cx="4659849" cy="1893915"/>
          </a:xfrm>
          <a:custGeom>
            <a:avLst/>
            <a:gdLst/>
            <a:ahLst/>
            <a:cxnLst/>
            <a:rect r="r" b="b" t="t" l="l"/>
            <a:pathLst>
              <a:path h="1893915" w="4659849">
                <a:moveTo>
                  <a:pt x="4659849" y="0"/>
                </a:moveTo>
                <a:lnTo>
                  <a:pt x="0" y="0"/>
                </a:lnTo>
                <a:lnTo>
                  <a:pt x="0" y="1893915"/>
                </a:lnTo>
                <a:lnTo>
                  <a:pt x="4659849" y="1893915"/>
                </a:lnTo>
                <a:lnTo>
                  <a:pt x="4659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39156" y="390636"/>
            <a:ext cx="3056957" cy="3303195"/>
          </a:xfrm>
          <a:custGeom>
            <a:avLst/>
            <a:gdLst/>
            <a:ahLst/>
            <a:cxnLst/>
            <a:rect r="r" b="b" t="t" l="l"/>
            <a:pathLst>
              <a:path h="3303195" w="3056957">
                <a:moveTo>
                  <a:pt x="0" y="0"/>
                </a:moveTo>
                <a:lnTo>
                  <a:pt x="3056957" y="0"/>
                </a:lnTo>
                <a:lnTo>
                  <a:pt x="3056957" y="3303194"/>
                </a:lnTo>
                <a:lnTo>
                  <a:pt x="0" y="3303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55747" y="3063631"/>
            <a:ext cx="8189931" cy="249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95"/>
              </a:lnSpc>
            </a:pPr>
            <a:r>
              <a:rPr lang="en-US" sz="7599">
                <a:solidFill>
                  <a:srgbClr val="F9705A"/>
                </a:solidFill>
                <a:latin typeface="Jua Bold"/>
              </a:rPr>
              <a:t>ANALYSIS OF THE DATASETS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08716" y="6892154"/>
            <a:ext cx="6483992" cy="76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3"/>
              </a:lnSpc>
              <a:spcBef>
                <a:spcPct val="0"/>
              </a:spcBef>
            </a:pPr>
            <a:r>
              <a:rPr lang="en-US" sz="3583" spc="1074">
                <a:solidFill>
                  <a:srgbClr val="FFEEC8"/>
                </a:solidFill>
                <a:latin typeface="Jua Bold"/>
              </a:rPr>
              <a:t>5 datasets in total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673208"/>
            <a:ext cx="4837133" cy="1816046"/>
          </a:xfrm>
          <a:custGeom>
            <a:avLst/>
            <a:gdLst/>
            <a:ahLst/>
            <a:cxnLst/>
            <a:rect r="r" b="b" t="t" l="l"/>
            <a:pathLst>
              <a:path h="1816046" w="4837133">
                <a:moveTo>
                  <a:pt x="0" y="0"/>
                </a:moveTo>
                <a:lnTo>
                  <a:pt x="4837133" y="0"/>
                </a:lnTo>
                <a:lnTo>
                  <a:pt x="4837133" y="1816046"/>
                </a:lnTo>
                <a:lnTo>
                  <a:pt x="0" y="1816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143500"/>
            <a:ext cx="5458535" cy="1412348"/>
          </a:xfrm>
          <a:custGeom>
            <a:avLst/>
            <a:gdLst/>
            <a:ahLst/>
            <a:cxnLst/>
            <a:rect r="r" b="b" t="t" l="l"/>
            <a:pathLst>
              <a:path h="1412348" w="5458535">
                <a:moveTo>
                  <a:pt x="0" y="0"/>
                </a:moveTo>
                <a:lnTo>
                  <a:pt x="5458535" y="0"/>
                </a:lnTo>
                <a:lnTo>
                  <a:pt x="5458535" y="1412348"/>
                </a:lnTo>
                <a:lnTo>
                  <a:pt x="0" y="1412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97706" y="2691477"/>
            <a:ext cx="4807955" cy="1786195"/>
          </a:xfrm>
          <a:custGeom>
            <a:avLst/>
            <a:gdLst/>
            <a:ahLst/>
            <a:cxnLst/>
            <a:rect r="r" b="b" t="t" l="l"/>
            <a:pathLst>
              <a:path h="1786195" w="4807955">
                <a:moveTo>
                  <a:pt x="0" y="0"/>
                </a:moveTo>
                <a:lnTo>
                  <a:pt x="4807955" y="0"/>
                </a:lnTo>
                <a:lnTo>
                  <a:pt x="4807955" y="1786196"/>
                </a:lnTo>
                <a:lnTo>
                  <a:pt x="0" y="17861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701800"/>
            <a:ext cx="4837133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df.head() and df.tail():  the first/last number of rows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Code used for analysis of the datasets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676856"/>
            <a:ext cx="5458535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df.shape: Returns (rows, columns)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7706" y="1748583"/>
            <a:ext cx="4807955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df.columns: Describe DataFrame column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097706" y="5530174"/>
            <a:ext cx="4421603" cy="1496168"/>
          </a:xfrm>
          <a:custGeom>
            <a:avLst/>
            <a:gdLst/>
            <a:ahLst/>
            <a:cxnLst/>
            <a:rect r="r" b="b" t="t" l="l"/>
            <a:pathLst>
              <a:path h="1496168" w="4421603">
                <a:moveTo>
                  <a:pt x="0" y="0"/>
                </a:moveTo>
                <a:lnTo>
                  <a:pt x="4421603" y="0"/>
                </a:lnTo>
                <a:lnTo>
                  <a:pt x="4421603" y="1496169"/>
                </a:lnTo>
                <a:lnTo>
                  <a:pt x="0" y="14961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097706" y="4587280"/>
            <a:ext cx="4421603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df.dtypes: Describe the Data types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81723" y="7689242"/>
            <a:ext cx="5805151" cy="1602464"/>
          </a:xfrm>
          <a:custGeom>
            <a:avLst/>
            <a:gdLst/>
            <a:ahLst/>
            <a:cxnLst/>
            <a:rect r="r" b="b" t="t" l="l"/>
            <a:pathLst>
              <a:path h="1602464" w="5805151">
                <a:moveTo>
                  <a:pt x="0" y="0"/>
                </a:moveTo>
                <a:lnTo>
                  <a:pt x="5805151" y="0"/>
                </a:lnTo>
                <a:lnTo>
                  <a:pt x="5805151" y="1602464"/>
                </a:lnTo>
                <a:lnTo>
                  <a:pt x="0" y="160246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69841" y="6746348"/>
            <a:ext cx="5417394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df.isna() and df.sum(): Checks if its a NaN value and sums up the total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097706" y="8083939"/>
            <a:ext cx="5711555" cy="1591958"/>
          </a:xfrm>
          <a:custGeom>
            <a:avLst/>
            <a:gdLst/>
            <a:ahLst/>
            <a:cxnLst/>
            <a:rect r="r" b="b" t="t" l="l"/>
            <a:pathLst>
              <a:path h="1591958" w="5711555">
                <a:moveTo>
                  <a:pt x="0" y="0"/>
                </a:moveTo>
                <a:lnTo>
                  <a:pt x="5711555" y="0"/>
                </a:lnTo>
                <a:lnTo>
                  <a:pt x="5711555" y="1591957"/>
                </a:lnTo>
                <a:lnTo>
                  <a:pt x="0" y="15919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097706" y="7141045"/>
            <a:ext cx="5711555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df.count(): Returns number of non-NA values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905661" y="5043887"/>
            <a:ext cx="6326316" cy="2182882"/>
          </a:xfrm>
          <a:custGeom>
            <a:avLst/>
            <a:gdLst/>
            <a:ahLst/>
            <a:cxnLst/>
            <a:rect r="r" b="b" t="t" l="l"/>
            <a:pathLst>
              <a:path h="2182882" w="6326316">
                <a:moveTo>
                  <a:pt x="0" y="0"/>
                </a:moveTo>
                <a:lnTo>
                  <a:pt x="6326316" y="0"/>
                </a:lnTo>
                <a:lnTo>
                  <a:pt x="6326316" y="2182883"/>
                </a:lnTo>
                <a:lnTo>
                  <a:pt x="0" y="21828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905661" y="4577244"/>
            <a:ext cx="6326316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df.info(): Info on DataFrame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845029"/>
            <a:ext cx="8635340" cy="2943701"/>
          </a:xfrm>
          <a:custGeom>
            <a:avLst/>
            <a:gdLst/>
            <a:ahLst/>
            <a:cxnLst/>
            <a:rect r="r" b="b" t="t" l="l"/>
            <a:pathLst>
              <a:path h="2943701" w="8635340">
                <a:moveTo>
                  <a:pt x="0" y="0"/>
                </a:moveTo>
                <a:lnTo>
                  <a:pt x="8635340" y="0"/>
                </a:lnTo>
                <a:lnTo>
                  <a:pt x="8635340" y="2943701"/>
                </a:lnTo>
                <a:lnTo>
                  <a:pt x="0" y="29437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37222" y="2845029"/>
            <a:ext cx="8054816" cy="5186516"/>
          </a:xfrm>
          <a:custGeom>
            <a:avLst/>
            <a:gdLst/>
            <a:ahLst/>
            <a:cxnLst/>
            <a:rect r="r" b="b" t="t" l="l"/>
            <a:pathLst>
              <a:path h="5186516" w="8054816">
                <a:moveTo>
                  <a:pt x="0" y="0"/>
                </a:moveTo>
                <a:lnTo>
                  <a:pt x="8054816" y="0"/>
                </a:lnTo>
                <a:lnTo>
                  <a:pt x="8054816" y="5186516"/>
                </a:lnTo>
                <a:lnTo>
                  <a:pt x="0" y="51865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750755"/>
            <a:ext cx="8115300" cy="2800167"/>
          </a:xfrm>
          <a:custGeom>
            <a:avLst/>
            <a:gdLst/>
            <a:ahLst/>
            <a:cxnLst/>
            <a:rect r="r" b="b" t="t" l="l"/>
            <a:pathLst>
              <a:path h="2800167" w="8115300">
                <a:moveTo>
                  <a:pt x="0" y="0"/>
                </a:moveTo>
                <a:lnTo>
                  <a:pt x="8115300" y="0"/>
                </a:lnTo>
                <a:lnTo>
                  <a:pt x="8115300" y="2800168"/>
                </a:lnTo>
                <a:lnTo>
                  <a:pt x="0" y="28001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02135"/>
            <a:ext cx="7595260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df.idxmin(), df.idxmax(): Minimum / Maximum Index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Code used for analysis of the datasets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338710"/>
            <a:ext cx="8277458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df.info(): Info on DataFrame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37222" y="2330720"/>
            <a:ext cx="7595260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df.describe: Summary Statistics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2770" y="2441085"/>
            <a:ext cx="6043057" cy="5968143"/>
          </a:xfrm>
          <a:custGeom>
            <a:avLst/>
            <a:gdLst/>
            <a:ahLst/>
            <a:cxnLst/>
            <a:rect r="r" b="b" t="t" l="l"/>
            <a:pathLst>
              <a:path h="5968143" w="6043057">
                <a:moveTo>
                  <a:pt x="0" y="0"/>
                </a:moveTo>
                <a:lnTo>
                  <a:pt x="6043056" y="0"/>
                </a:lnTo>
                <a:lnTo>
                  <a:pt x="6043056" y="5968143"/>
                </a:lnTo>
                <a:lnTo>
                  <a:pt x="0" y="59681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66800"/>
            <a:ext cx="155548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Average Weekly Polyclinic Attendances for Selected Diseases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40463" y="2355360"/>
            <a:ext cx="9718837" cy="522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analyzing the original dataset: 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ime measurement of the dataset is in epi_week.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Certain weeks such as 2012-w01 is missing the HFMD disease row which would result in NaN values if it was present.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range of the dataset is from the year 2012 to the year 2022.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2557 rows and 3 columns present.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column names are epi_week, disease and no_of_cases.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datatypes are object, object and int64 for epi_week, disease and no_of_cases respectively.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7674" y="1787525"/>
            <a:ext cx="3164423" cy="4365832"/>
          </a:xfrm>
          <a:custGeom>
            <a:avLst/>
            <a:gdLst/>
            <a:ahLst/>
            <a:cxnLst/>
            <a:rect r="r" b="b" t="t" l="l"/>
            <a:pathLst>
              <a:path h="4365832" w="3164423">
                <a:moveTo>
                  <a:pt x="0" y="0"/>
                </a:moveTo>
                <a:lnTo>
                  <a:pt x="3164423" y="0"/>
                </a:lnTo>
                <a:lnTo>
                  <a:pt x="3164423" y="4365832"/>
                </a:lnTo>
                <a:lnTo>
                  <a:pt x="0" y="436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66800"/>
            <a:ext cx="1607440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Surface Air Temperature - Monthly Mean Dataset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29770" y="2027381"/>
            <a:ext cx="10193709" cy="38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ime measurement of the dataset is in months.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range of the dataset is from the year 1982 to the year 2023.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501 rows and 2 columns present.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column names are month and mean_temp.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datatypes are object and float64 for month and mean_temp respectively.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no NaN values present in either columns.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29770" y="6833686"/>
            <a:ext cx="10481217" cy="28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  <a:ea typeface="Raleway 2 Bold"/>
              </a:rPr>
              <a:t> Minimum-value is 25.40°C in year 1983-12.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  <a:ea typeface="Raleway 2 Bold"/>
              </a:rPr>
              <a:t> Maximum is 29.50°C in year 1998-03.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statistics summary of the mean_temp can be found as shown on the left.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info of the dataset can also be observed.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297674" y="6432269"/>
            <a:ext cx="3164423" cy="3736454"/>
          </a:xfrm>
          <a:custGeom>
            <a:avLst/>
            <a:gdLst/>
            <a:ahLst/>
            <a:cxnLst/>
            <a:rect r="r" b="b" t="t" l="l"/>
            <a:pathLst>
              <a:path h="3736454" w="3164423">
                <a:moveTo>
                  <a:pt x="0" y="0"/>
                </a:moveTo>
                <a:lnTo>
                  <a:pt x="3164423" y="0"/>
                </a:lnTo>
                <a:lnTo>
                  <a:pt x="3164423" y="3736454"/>
                </a:lnTo>
                <a:lnTo>
                  <a:pt x="0" y="37364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1607440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Rainfall - Monthly Total Dataset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20153" y="1787525"/>
            <a:ext cx="3454823" cy="4368229"/>
          </a:xfrm>
          <a:custGeom>
            <a:avLst/>
            <a:gdLst/>
            <a:ahLst/>
            <a:cxnLst/>
            <a:rect r="r" b="b" t="t" l="l"/>
            <a:pathLst>
              <a:path h="4368229" w="3454823">
                <a:moveTo>
                  <a:pt x="0" y="0"/>
                </a:moveTo>
                <a:lnTo>
                  <a:pt x="3454823" y="0"/>
                </a:lnTo>
                <a:lnTo>
                  <a:pt x="3454823" y="4368229"/>
                </a:lnTo>
                <a:lnTo>
                  <a:pt x="0" y="4368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85240" y="2028580"/>
            <a:ext cx="10417864" cy="38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ime measurement of the dataset is in months.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range of the dataset is from the year 1982 to the year 2023.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501 rows and 2 columns present.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column names are month and total_rainfall.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datatypes are object and float64 for month and total_rainfall respectively.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no NaN values present in either columns.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20153" y="6336729"/>
            <a:ext cx="3672593" cy="3831994"/>
          </a:xfrm>
          <a:custGeom>
            <a:avLst/>
            <a:gdLst/>
            <a:ahLst/>
            <a:cxnLst/>
            <a:rect r="r" b="b" t="t" l="l"/>
            <a:pathLst>
              <a:path h="3831994" w="3672593">
                <a:moveTo>
                  <a:pt x="0" y="0"/>
                </a:moveTo>
                <a:lnTo>
                  <a:pt x="3672593" y="0"/>
                </a:lnTo>
                <a:lnTo>
                  <a:pt x="3672593" y="3831994"/>
                </a:lnTo>
                <a:lnTo>
                  <a:pt x="0" y="38319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85240" y="6785917"/>
            <a:ext cx="9739329" cy="28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Minimum-value is 0.20mm in year 2014-02.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Maximum is 765.90mm in year 2006-12.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statistics summary of the total_rainfall can be found as shown on the left.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info of the dataset can also be observed.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1607440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Relative Humidity - Monthly Mean Dataset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74488" y="1950867"/>
            <a:ext cx="11184812" cy="38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ime measurement of the dataset is in months.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range of the dataset is from the year 1982 to the year 2023.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501 rows and 2 columns present.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column names are month and mean_rh.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datatypes are object and float64 for month and mean_rh respectively.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no NaN values present in either columns.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451549" y="1912734"/>
            <a:ext cx="2886182" cy="3962385"/>
          </a:xfrm>
          <a:custGeom>
            <a:avLst/>
            <a:gdLst/>
            <a:ahLst/>
            <a:cxnLst/>
            <a:rect r="r" b="b" t="t" l="l"/>
            <a:pathLst>
              <a:path h="3962385" w="2886182">
                <a:moveTo>
                  <a:pt x="0" y="0"/>
                </a:moveTo>
                <a:lnTo>
                  <a:pt x="2886182" y="0"/>
                </a:lnTo>
                <a:lnTo>
                  <a:pt x="2886182" y="3962385"/>
                </a:lnTo>
                <a:lnTo>
                  <a:pt x="0" y="3962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41603" y="5998977"/>
            <a:ext cx="3296128" cy="4012969"/>
          </a:xfrm>
          <a:custGeom>
            <a:avLst/>
            <a:gdLst/>
            <a:ahLst/>
            <a:cxnLst/>
            <a:rect r="r" b="b" t="t" l="l"/>
            <a:pathLst>
              <a:path h="4012969" w="3296128">
                <a:moveTo>
                  <a:pt x="0" y="0"/>
                </a:moveTo>
                <a:lnTo>
                  <a:pt x="3296128" y="0"/>
                </a:lnTo>
                <a:lnTo>
                  <a:pt x="3296128" y="4012968"/>
                </a:lnTo>
                <a:lnTo>
                  <a:pt x="0" y="40129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74488" y="6538651"/>
            <a:ext cx="10119261" cy="28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Minimum-value is 72.90%  in year 2016-10.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Maximum is 90.70% in year 1991-12.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statistics summary of the mean_rh can be found as shown on the left.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info of the dataset can also be observed.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1607440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Sunshine Monthly Mean Daily Duration Dataset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96350" y="1875730"/>
            <a:ext cx="10477890" cy="38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ime measurement of the dataset is in months.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range of the dataset is from the year 1982 to the year 2023.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501 rows and 2 columns present.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column names are month and mean_sunshine_hrs.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datatypes are object and float64 for month and mean_sunshine_hrs respectively.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no NaN values present in either columns.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019253" y="1884433"/>
            <a:ext cx="3102632" cy="3868714"/>
          </a:xfrm>
          <a:custGeom>
            <a:avLst/>
            <a:gdLst/>
            <a:ahLst/>
            <a:cxnLst/>
            <a:rect r="r" b="b" t="t" l="l"/>
            <a:pathLst>
              <a:path h="3868714" w="3102632">
                <a:moveTo>
                  <a:pt x="0" y="0"/>
                </a:moveTo>
                <a:lnTo>
                  <a:pt x="3102632" y="0"/>
                </a:lnTo>
                <a:lnTo>
                  <a:pt x="3102632" y="3868714"/>
                </a:lnTo>
                <a:lnTo>
                  <a:pt x="0" y="38687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44496" y="5848397"/>
            <a:ext cx="4112401" cy="4126201"/>
          </a:xfrm>
          <a:custGeom>
            <a:avLst/>
            <a:gdLst/>
            <a:ahLst/>
            <a:cxnLst/>
            <a:rect r="r" b="b" t="t" l="l"/>
            <a:pathLst>
              <a:path h="4126201" w="4112401">
                <a:moveTo>
                  <a:pt x="0" y="0"/>
                </a:moveTo>
                <a:lnTo>
                  <a:pt x="4112402" y="0"/>
                </a:lnTo>
                <a:lnTo>
                  <a:pt x="4112402" y="4126201"/>
                </a:lnTo>
                <a:lnTo>
                  <a:pt x="0" y="41262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96350" y="6444688"/>
            <a:ext cx="9435974" cy="28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Minimum-value is 2.70hrs  in year 1983-12.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Maximum is 9.30hrs in year 1983-02.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statistics summary of the mean_sunshine_hrs can be found as shown on the left.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info of the dataset can also be observed.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1607440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What did we find out from analysis?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92275"/>
            <a:ext cx="16230600" cy="638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3"/>
              </a:lnSpc>
            </a:pPr>
            <a:r>
              <a:rPr lang="en-US" sz="2802">
                <a:solidFill>
                  <a:srgbClr val="000000"/>
                </a:solidFill>
                <a:latin typeface="Raleway 2 Bold"/>
              </a:rPr>
              <a:t>From analyzing the original datasets:</a:t>
            </a:r>
          </a:p>
          <a:p>
            <a:pPr marL="604978" indent="-302489" lvl="1">
              <a:lnSpc>
                <a:spcPts val="4203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Raleway 2 Bold"/>
              </a:rPr>
              <a:t> The Average Weekly Polyclinic Attendances for Selected Diseases Dataset is in epi_weeks while the other datasets are in months.</a:t>
            </a:r>
          </a:p>
          <a:p>
            <a:pPr marL="1209955" indent="-403318" lvl="2">
              <a:lnSpc>
                <a:spcPts val="4203"/>
              </a:lnSpc>
              <a:buFont typeface="Arial"/>
              <a:buChar char="⚬"/>
            </a:pPr>
            <a:r>
              <a:rPr lang="en-US" sz="2802">
                <a:solidFill>
                  <a:srgbClr val="000000"/>
                </a:solidFill>
                <a:latin typeface="Raleway 2 Bold"/>
              </a:rPr>
              <a:t>We need to convert the epi_weeks to epi_month such that the data can be compared easily.</a:t>
            </a:r>
          </a:p>
          <a:p>
            <a:pPr marL="604978" indent="-302489" lvl="1">
              <a:lnSpc>
                <a:spcPts val="4203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Raleway 2 Bold"/>
              </a:rPr>
              <a:t>The Average Weekly Polyclinic Attendances for Selected Diseases Dataset has missing values as seen from the fact that certain weeks are missing the HFMD disease. </a:t>
            </a:r>
          </a:p>
          <a:p>
            <a:pPr marL="604978" indent="-302489" lvl="1">
              <a:lnSpc>
                <a:spcPts val="4203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Raleway 2 Bold"/>
              </a:rPr>
              <a:t>The Average Weekly Polyclinic Attendances for Selected Diseases Dataset has timeframe of year 2012 to 2022 while the other datasets have a timeframe of year 1982 to year 2023.</a:t>
            </a:r>
          </a:p>
          <a:p>
            <a:pPr marL="1209955" indent="-403318" lvl="2">
              <a:lnSpc>
                <a:spcPts val="4203"/>
              </a:lnSpc>
              <a:buFont typeface="Arial"/>
              <a:buChar char="⚬"/>
            </a:pPr>
            <a:r>
              <a:rPr lang="en-US" sz="2802">
                <a:solidFill>
                  <a:srgbClr val="000000"/>
                </a:solidFill>
                <a:latin typeface="Raleway 2 Bold"/>
              </a:rPr>
              <a:t>We need to subset the other datasets such that the timeframe of other datasets match the dataset of the Average Weekly Polyclinic Attendances for Selected Diseases Dataset.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034853">
            <a:off x="79122" y="-253717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8211630"/>
                </a:moveTo>
                <a:lnTo>
                  <a:pt x="9386333" y="8211630"/>
                </a:lnTo>
                <a:lnTo>
                  <a:pt x="9386333" y="0"/>
                </a:lnTo>
                <a:lnTo>
                  <a:pt x="0" y="0"/>
                </a:lnTo>
                <a:lnTo>
                  <a:pt x="0" y="82116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0034853">
            <a:off x="12360640" y="-338926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8211629"/>
                </a:moveTo>
                <a:lnTo>
                  <a:pt x="9386334" y="8211629"/>
                </a:lnTo>
                <a:lnTo>
                  <a:pt x="9386334" y="0"/>
                </a:lnTo>
                <a:lnTo>
                  <a:pt x="0" y="0"/>
                </a:lnTo>
                <a:lnTo>
                  <a:pt x="0" y="82116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3199798">
            <a:off x="9804018" y="452902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8211630"/>
                </a:moveTo>
                <a:lnTo>
                  <a:pt x="9386334" y="8211630"/>
                </a:lnTo>
                <a:lnTo>
                  <a:pt x="9386334" y="0"/>
                </a:lnTo>
                <a:lnTo>
                  <a:pt x="0" y="0"/>
                </a:lnTo>
                <a:lnTo>
                  <a:pt x="0" y="82116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0692947" cy="8229600"/>
            <a:chOff x="0" y="0"/>
            <a:chExt cx="2816250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62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16250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14093" y="1028700"/>
            <a:ext cx="4945207" cy="8229600"/>
            <a:chOff x="0" y="0"/>
            <a:chExt cx="1302441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244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02441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8873" y="3378205"/>
            <a:ext cx="10232601" cy="336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99"/>
              </a:lnSpc>
            </a:pPr>
            <a:r>
              <a:rPr lang="en-US" sz="10999">
                <a:solidFill>
                  <a:srgbClr val="F9705A"/>
                </a:solidFill>
                <a:latin typeface="Jua Bold"/>
              </a:rPr>
              <a:t>TRANSFORMING THE DATA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-922290" y="7754130"/>
            <a:ext cx="9323464" cy="3789361"/>
          </a:xfrm>
          <a:custGeom>
            <a:avLst/>
            <a:gdLst/>
            <a:ahLst/>
            <a:cxnLst/>
            <a:rect r="r" b="b" t="t" l="l"/>
            <a:pathLst>
              <a:path h="3789361" w="9323464">
                <a:moveTo>
                  <a:pt x="9323464" y="0"/>
                </a:moveTo>
                <a:lnTo>
                  <a:pt x="0" y="0"/>
                </a:lnTo>
                <a:lnTo>
                  <a:pt x="0" y="3789361"/>
                </a:lnTo>
                <a:lnTo>
                  <a:pt x="9323464" y="3789361"/>
                </a:lnTo>
                <a:lnTo>
                  <a:pt x="93234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7934307" y="-309851"/>
            <a:ext cx="7271573" cy="2955405"/>
          </a:xfrm>
          <a:custGeom>
            <a:avLst/>
            <a:gdLst/>
            <a:ahLst/>
            <a:cxnLst/>
            <a:rect r="r" b="b" t="t" l="l"/>
            <a:pathLst>
              <a:path h="2955405" w="7271573">
                <a:moveTo>
                  <a:pt x="7271573" y="0"/>
                </a:moveTo>
                <a:lnTo>
                  <a:pt x="0" y="0"/>
                </a:lnTo>
                <a:lnTo>
                  <a:pt x="0" y="2955405"/>
                </a:lnTo>
                <a:lnTo>
                  <a:pt x="7271573" y="2955405"/>
                </a:lnTo>
                <a:lnTo>
                  <a:pt x="7271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-2602577" y="1273502"/>
            <a:ext cx="5634353" cy="2289985"/>
          </a:xfrm>
          <a:custGeom>
            <a:avLst/>
            <a:gdLst/>
            <a:ahLst/>
            <a:cxnLst/>
            <a:rect r="r" b="b" t="t" l="l"/>
            <a:pathLst>
              <a:path h="2289985" w="5634353">
                <a:moveTo>
                  <a:pt x="0" y="2289986"/>
                </a:moveTo>
                <a:lnTo>
                  <a:pt x="5634352" y="2289986"/>
                </a:lnTo>
                <a:lnTo>
                  <a:pt x="5634352" y="0"/>
                </a:lnTo>
                <a:lnTo>
                  <a:pt x="0" y="0"/>
                </a:lnTo>
                <a:lnTo>
                  <a:pt x="0" y="228998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226957" y="6017227"/>
            <a:ext cx="5634353" cy="2289985"/>
          </a:xfrm>
          <a:custGeom>
            <a:avLst/>
            <a:gdLst/>
            <a:ahLst/>
            <a:cxnLst/>
            <a:rect r="r" b="b" t="t" l="l"/>
            <a:pathLst>
              <a:path h="2289985" w="5634353">
                <a:moveTo>
                  <a:pt x="0" y="2289985"/>
                </a:moveTo>
                <a:lnTo>
                  <a:pt x="5634353" y="2289985"/>
                </a:lnTo>
                <a:lnTo>
                  <a:pt x="5634353" y="0"/>
                </a:lnTo>
                <a:lnTo>
                  <a:pt x="0" y="0"/>
                </a:lnTo>
                <a:lnTo>
                  <a:pt x="0" y="22899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0355039" y="1458238"/>
            <a:ext cx="5871919" cy="14951645"/>
          </a:xfrm>
          <a:custGeom>
            <a:avLst/>
            <a:gdLst/>
            <a:ahLst/>
            <a:cxnLst/>
            <a:rect r="r" b="b" t="t" l="l"/>
            <a:pathLst>
              <a:path h="14951645" w="5871919">
                <a:moveTo>
                  <a:pt x="5871918" y="0"/>
                </a:moveTo>
                <a:lnTo>
                  <a:pt x="0" y="0"/>
                </a:lnTo>
                <a:lnTo>
                  <a:pt x="0" y="14951644"/>
                </a:lnTo>
                <a:lnTo>
                  <a:pt x="5871918" y="14951644"/>
                </a:lnTo>
                <a:lnTo>
                  <a:pt x="58719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2321104">
            <a:off x="-14469" y="6655615"/>
            <a:ext cx="3056957" cy="3303195"/>
          </a:xfrm>
          <a:custGeom>
            <a:avLst/>
            <a:gdLst/>
            <a:ahLst/>
            <a:cxnLst/>
            <a:rect r="r" b="b" t="t" l="l"/>
            <a:pathLst>
              <a:path h="3303195" w="3056957">
                <a:moveTo>
                  <a:pt x="3056956" y="0"/>
                </a:moveTo>
                <a:lnTo>
                  <a:pt x="0" y="0"/>
                </a:lnTo>
                <a:lnTo>
                  <a:pt x="0" y="3303195"/>
                </a:lnTo>
                <a:lnTo>
                  <a:pt x="3056956" y="3303195"/>
                </a:lnTo>
                <a:lnTo>
                  <a:pt x="30569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13459">
            <a:off x="4390507" y="413009"/>
            <a:ext cx="1827303" cy="1720987"/>
          </a:xfrm>
          <a:custGeom>
            <a:avLst/>
            <a:gdLst/>
            <a:ahLst/>
            <a:cxnLst/>
            <a:rect r="r" b="b" t="t" l="l"/>
            <a:pathLst>
              <a:path h="1720987" w="1827303">
                <a:moveTo>
                  <a:pt x="0" y="0"/>
                </a:moveTo>
                <a:lnTo>
                  <a:pt x="1827303" y="0"/>
                </a:lnTo>
                <a:lnTo>
                  <a:pt x="1827303" y="1720987"/>
                </a:lnTo>
                <a:lnTo>
                  <a:pt x="0" y="1720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2787" y="925830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08783" y="8678396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381600">
            <a:off x="15470279" y="425453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8" y="0"/>
                </a:lnTo>
                <a:lnTo>
                  <a:pt x="1238008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31683" y="-587591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84083" y="-572351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318808" y="-68672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20"/>
                </a:lnTo>
                <a:lnTo>
                  <a:pt x="0" y="936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97324" y="2452643"/>
            <a:ext cx="3429796" cy="3203921"/>
            <a:chOff x="0" y="0"/>
            <a:chExt cx="1394172" cy="13023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83887" y="955651"/>
            <a:ext cx="1385666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5F7C23"/>
                </a:solidFill>
                <a:latin typeface="Raleway 2 Medium"/>
              </a:rPr>
              <a:t>Table of contents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654106" y="2452643"/>
            <a:ext cx="3429796" cy="3203921"/>
            <a:chOff x="0" y="0"/>
            <a:chExt cx="1394172" cy="13023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40541" y="2452643"/>
            <a:ext cx="3429796" cy="3203921"/>
            <a:chOff x="0" y="0"/>
            <a:chExt cx="1394172" cy="13023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584783" y="2755301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28001" y="2755301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71219" y="2755301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42328" y="3758511"/>
            <a:ext cx="2653352" cy="187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Problem</a:t>
            </a:r>
          </a:p>
          <a:p>
            <a:pPr algn="ctr" marL="0" indent="0" lvl="0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Statement &amp; Our Aim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97324" y="3758511"/>
            <a:ext cx="3429796" cy="124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Nature of the </a:t>
            </a:r>
          </a:p>
          <a:p>
            <a:pPr algn="ctr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datasets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197324" y="5899746"/>
            <a:ext cx="3429796" cy="3203921"/>
            <a:chOff x="0" y="0"/>
            <a:chExt cx="1394172" cy="13023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654106" y="5899746"/>
            <a:ext cx="3429796" cy="3203921"/>
            <a:chOff x="0" y="0"/>
            <a:chExt cx="1394172" cy="13023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824461" y="7071100"/>
            <a:ext cx="3259441" cy="2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2"/>
              </a:lnSpc>
              <a:spcBef>
                <a:spcPct val="0"/>
              </a:spcBef>
            </a:pPr>
            <a:r>
              <a:rPr lang="en-US" sz="3887">
                <a:solidFill>
                  <a:srgbClr val="05066D"/>
                </a:solidFill>
                <a:latin typeface="Raleway 2 Semi-Bold"/>
              </a:rPr>
              <a:t>Transforming of the datasets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740541" y="5899746"/>
            <a:ext cx="3429796" cy="3203921"/>
            <a:chOff x="0" y="0"/>
            <a:chExt cx="1394172" cy="13023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2431683" y="8450862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1"/>
                </a:lnTo>
                <a:lnTo>
                  <a:pt x="0" y="2207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4584783" y="6202404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04.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128001" y="6202404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05.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71219" y="6202404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06.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11335" y="4073257"/>
            <a:ext cx="3040696" cy="124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Analysis of the datasets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97324" y="7082531"/>
            <a:ext cx="3429796" cy="124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Making Predictions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128763" y="7082531"/>
            <a:ext cx="2653352" cy="66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2"/>
              </a:lnSpc>
              <a:spcBef>
                <a:spcPct val="0"/>
              </a:spcBef>
            </a:pPr>
            <a:r>
              <a:rPr lang="en-US" sz="3887">
                <a:solidFill>
                  <a:srgbClr val="05066D"/>
                </a:solidFill>
                <a:latin typeface="Raleway 2 Semi-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813153"/>
            <a:ext cx="5172941" cy="2738616"/>
          </a:xfrm>
          <a:custGeom>
            <a:avLst/>
            <a:gdLst/>
            <a:ahLst/>
            <a:cxnLst/>
            <a:rect r="r" b="b" t="t" l="l"/>
            <a:pathLst>
              <a:path h="2738616" w="5172941">
                <a:moveTo>
                  <a:pt x="0" y="0"/>
                </a:moveTo>
                <a:lnTo>
                  <a:pt x="5172941" y="0"/>
                </a:lnTo>
                <a:lnTo>
                  <a:pt x="5172941" y="2738616"/>
                </a:lnTo>
                <a:lnTo>
                  <a:pt x="0" y="2738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18959" y="3828938"/>
            <a:ext cx="5246339" cy="2731999"/>
          </a:xfrm>
          <a:custGeom>
            <a:avLst/>
            <a:gdLst/>
            <a:ahLst/>
            <a:cxnLst/>
            <a:rect r="r" b="b" t="t" l="l"/>
            <a:pathLst>
              <a:path h="2731999" w="5246339">
                <a:moveTo>
                  <a:pt x="0" y="0"/>
                </a:moveTo>
                <a:lnTo>
                  <a:pt x="5246339" y="0"/>
                </a:lnTo>
                <a:lnTo>
                  <a:pt x="5246339" y="2732000"/>
                </a:lnTo>
                <a:lnTo>
                  <a:pt x="0" y="2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Average Weekly Polyclinic Attendances for Selected Diseases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409795"/>
            <a:ext cx="4826577" cy="14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original dataset is in epi_week instead of epi_month as shown.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90712" y="2409795"/>
            <a:ext cx="5230835" cy="14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Therefore, I would need to convert it from a weekly format into a monthly format.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484348" y="3828938"/>
            <a:ext cx="6822702" cy="3648640"/>
          </a:xfrm>
          <a:custGeom>
            <a:avLst/>
            <a:gdLst/>
            <a:ahLst/>
            <a:cxnLst/>
            <a:rect r="r" b="b" t="t" l="l"/>
            <a:pathLst>
              <a:path h="3648640" w="6822702">
                <a:moveTo>
                  <a:pt x="0" y="0"/>
                </a:moveTo>
                <a:lnTo>
                  <a:pt x="6822702" y="0"/>
                </a:lnTo>
                <a:lnTo>
                  <a:pt x="6822702" y="3648641"/>
                </a:lnTo>
                <a:lnTo>
                  <a:pt x="0" y="36486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96067" y="7439479"/>
            <a:ext cx="8620125" cy="227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copy() method is used to create a shallow copy of an object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pd.to_datetime is a function used to convert an argument to a datetime object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dt.to_period accessor is used to convert datetime-like objects to a Period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groupby function is used to group rows based on one or more columns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sum() function is used to calculate the sum of values in a DataFrame or Series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reset_index() method is used to reset the index of a DataFrame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pivot_table function is used to create a spreadsheet-style pivot table as a DataFrame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melt function in pandas is used to transform or reshape a DataFrame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6301" y="2886045"/>
            <a:ext cx="5553941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Code used to convert from week to months: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346091"/>
            <a:ext cx="4848408" cy="2524779"/>
          </a:xfrm>
          <a:custGeom>
            <a:avLst/>
            <a:gdLst/>
            <a:ahLst/>
            <a:cxnLst/>
            <a:rect r="r" b="b" t="t" l="l"/>
            <a:pathLst>
              <a:path h="2524779" w="4848408">
                <a:moveTo>
                  <a:pt x="0" y="0"/>
                </a:moveTo>
                <a:lnTo>
                  <a:pt x="4848408" y="0"/>
                </a:lnTo>
                <a:lnTo>
                  <a:pt x="4848408" y="2524779"/>
                </a:lnTo>
                <a:lnTo>
                  <a:pt x="0" y="25247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67030" y="3378244"/>
            <a:ext cx="4873849" cy="2492626"/>
          </a:xfrm>
          <a:custGeom>
            <a:avLst/>
            <a:gdLst/>
            <a:ahLst/>
            <a:cxnLst/>
            <a:rect r="r" b="b" t="t" l="l"/>
            <a:pathLst>
              <a:path h="2492626" w="4873849">
                <a:moveTo>
                  <a:pt x="0" y="0"/>
                </a:moveTo>
                <a:lnTo>
                  <a:pt x="4873849" y="0"/>
                </a:lnTo>
                <a:lnTo>
                  <a:pt x="4873849" y="2492626"/>
                </a:lnTo>
                <a:lnTo>
                  <a:pt x="0" y="24926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Average Weekly Polyclinic Attendances for Selected Diseases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97125"/>
            <a:ext cx="5190259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We then realize that there is NaN values from no_of_cases column.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67030" y="2397125"/>
            <a:ext cx="5868266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Therefore, we would need to resolve the missing values from the column.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6477747"/>
            <a:ext cx="16230600" cy="1502621"/>
          </a:xfrm>
          <a:custGeom>
            <a:avLst/>
            <a:gdLst/>
            <a:ahLst/>
            <a:cxnLst/>
            <a:rect r="r" b="b" t="t" l="l"/>
            <a:pathLst>
              <a:path h="1502621" w="16230600">
                <a:moveTo>
                  <a:pt x="0" y="0"/>
                </a:moveTo>
                <a:lnTo>
                  <a:pt x="16230600" y="0"/>
                </a:lnTo>
                <a:lnTo>
                  <a:pt x="16230600" y="1502621"/>
                </a:lnTo>
                <a:lnTo>
                  <a:pt x="0" y="15026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932743"/>
            <a:ext cx="16230600" cy="1990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lambda x: x.fillna(round(x.mean())): A lambda function applied to each group of 'no._of_cases' within each disease group. The lambda function does the following:</a:t>
            </a:r>
          </a:p>
          <a:p>
            <a:pPr marL="647713" indent="-215904" lvl="2">
              <a:lnSpc>
                <a:spcPts val="225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x: Represents each group of 'no._of_cases' for a specific disease.</a:t>
            </a:r>
          </a:p>
          <a:p>
            <a:pPr marL="647713" indent="-215904" lvl="2">
              <a:lnSpc>
                <a:spcPts val="225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x.mean(): Calculates the mean of the non-null values in the group.</a:t>
            </a:r>
          </a:p>
          <a:p>
            <a:pPr marL="647713" indent="-215904" lvl="2">
              <a:lnSpc>
                <a:spcPts val="225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round(x.mean()): Rounds the mean to the nearest integer.</a:t>
            </a:r>
          </a:p>
          <a:p>
            <a:pPr marL="647713" indent="-215904" lvl="2">
              <a:lnSpc>
                <a:spcPts val="225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x.fillna(round(x.mean())): Fills missing values in the group with the rounded mean.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Semi-Bold"/>
              </a:rPr>
              <a:t>.transform()</a:t>
            </a:r>
            <a:r>
              <a:rPr lang="en-US" sz="1500">
                <a:solidFill>
                  <a:srgbClr val="000000"/>
                </a:solidFill>
                <a:latin typeface="Raleway 2"/>
              </a:rPr>
              <a:t>: </a:t>
            </a:r>
            <a:r>
              <a:rPr lang="en-US" sz="1500">
                <a:solidFill>
                  <a:srgbClr val="000000"/>
                </a:solidFill>
                <a:latin typeface="Raleway 2 Bold"/>
              </a:rPr>
              <a:t>A pandas method that applies a function to each group of the grouped data and returns a transformed version of the data. In this case, it fills missing values in each group with the rounded mean.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011103"/>
            <a:ext cx="10827327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Code used to resolve the NaN values: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011154"/>
            <a:ext cx="12769699" cy="2835691"/>
          </a:xfrm>
          <a:custGeom>
            <a:avLst/>
            <a:gdLst/>
            <a:ahLst/>
            <a:cxnLst/>
            <a:rect r="r" b="b" t="t" l="l"/>
            <a:pathLst>
              <a:path h="2835691" w="12769699">
                <a:moveTo>
                  <a:pt x="0" y="0"/>
                </a:moveTo>
                <a:lnTo>
                  <a:pt x="12769699" y="0"/>
                </a:lnTo>
                <a:lnTo>
                  <a:pt x="12769699" y="2835692"/>
                </a:lnTo>
                <a:lnTo>
                  <a:pt x="0" y="28356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993985"/>
            <a:ext cx="7134533" cy="4947643"/>
          </a:xfrm>
          <a:custGeom>
            <a:avLst/>
            <a:gdLst/>
            <a:ahLst/>
            <a:cxnLst/>
            <a:rect r="r" b="b" t="t" l="l"/>
            <a:pathLst>
              <a:path h="4947643" w="7134533">
                <a:moveTo>
                  <a:pt x="0" y="0"/>
                </a:moveTo>
                <a:lnTo>
                  <a:pt x="7134533" y="0"/>
                </a:lnTo>
                <a:lnTo>
                  <a:pt x="7134533" y="4947644"/>
                </a:lnTo>
                <a:lnTo>
                  <a:pt x="0" y="4947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Total cases per month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5057775"/>
            <a:ext cx="7391361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 2 Bold"/>
              </a:rPr>
              <a:t>copy() method is used to create a shallow copy of an object</a:t>
            </a:r>
          </a:p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 2 Bold"/>
              </a:rPr>
              <a:t>groupby function is used to group rows based on one or more columns</a:t>
            </a:r>
          </a:p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 2 Bold"/>
              </a:rPr>
              <a:t>sum() function is used to calculate the sum of values in a DataFrame or Series</a:t>
            </a:r>
          </a:p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 2 Bold"/>
              </a:rPr>
              <a:t>reset_index() method is used to reset the index of a DataFrame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682222"/>
            <a:ext cx="11206595" cy="3133370"/>
          </a:xfrm>
          <a:custGeom>
            <a:avLst/>
            <a:gdLst/>
            <a:ahLst/>
            <a:cxnLst/>
            <a:rect r="r" b="b" t="t" l="l"/>
            <a:pathLst>
              <a:path h="3133370" w="11206595">
                <a:moveTo>
                  <a:pt x="0" y="0"/>
                </a:moveTo>
                <a:lnTo>
                  <a:pt x="11206595" y="0"/>
                </a:lnTo>
                <a:lnTo>
                  <a:pt x="11206595" y="3133370"/>
                </a:lnTo>
                <a:lnTo>
                  <a:pt x="0" y="3133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014964"/>
            <a:ext cx="6152188" cy="4050289"/>
          </a:xfrm>
          <a:custGeom>
            <a:avLst/>
            <a:gdLst/>
            <a:ahLst/>
            <a:cxnLst/>
            <a:rect r="r" b="b" t="t" l="l"/>
            <a:pathLst>
              <a:path h="4050289" w="6152188">
                <a:moveTo>
                  <a:pt x="0" y="0"/>
                </a:moveTo>
                <a:lnTo>
                  <a:pt x="6152188" y="0"/>
                </a:lnTo>
                <a:lnTo>
                  <a:pt x="6152188" y="4050288"/>
                </a:lnTo>
                <a:lnTo>
                  <a:pt x="0" y="40502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623060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Total cases per specific month added across all years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6740" y="6097008"/>
            <a:ext cx="7391361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 2 Bold"/>
              </a:rPr>
              <a:t>copy() method is used to create a shallow copy of an object</a:t>
            </a:r>
          </a:p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 2 Bold"/>
              </a:rPr>
              <a:t>groupby function is used to group rows based on one or more columns</a:t>
            </a:r>
          </a:p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 2 Bold"/>
              </a:rPr>
              <a:t>sum() function is used to calculate the sum of values in a DataFrame or Series</a:t>
            </a:r>
          </a:p>
          <a:p>
            <a:pPr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 2 Bold"/>
              </a:rPr>
              <a:t>reset_index() method is used to reset the index of a DataFrame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132946"/>
            <a:ext cx="4272712" cy="3688863"/>
          </a:xfrm>
          <a:custGeom>
            <a:avLst/>
            <a:gdLst/>
            <a:ahLst/>
            <a:cxnLst/>
            <a:rect r="r" b="b" t="t" l="l"/>
            <a:pathLst>
              <a:path h="3688863" w="4272712">
                <a:moveTo>
                  <a:pt x="0" y="0"/>
                </a:moveTo>
                <a:lnTo>
                  <a:pt x="4272712" y="0"/>
                </a:lnTo>
                <a:lnTo>
                  <a:pt x="4272712" y="3688863"/>
                </a:lnTo>
                <a:lnTo>
                  <a:pt x="0" y="3688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1035" y="3120944"/>
            <a:ext cx="4277156" cy="3700865"/>
          </a:xfrm>
          <a:custGeom>
            <a:avLst/>
            <a:gdLst/>
            <a:ahLst/>
            <a:cxnLst/>
            <a:rect r="r" b="b" t="t" l="l"/>
            <a:pathLst>
              <a:path h="3700865" w="4277156">
                <a:moveTo>
                  <a:pt x="0" y="0"/>
                </a:moveTo>
                <a:lnTo>
                  <a:pt x="4277156" y="0"/>
                </a:lnTo>
                <a:lnTo>
                  <a:pt x="4277156" y="3700865"/>
                </a:lnTo>
                <a:lnTo>
                  <a:pt x="0" y="3700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Other datasets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01800"/>
            <a:ext cx="5190259" cy="14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original datasets has a date range from the year 1982 to the year 2023.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50560" y="1225550"/>
            <a:ext cx="4277156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Therefore, I would need to reduce date to match with the attendance dataset of year 2012 to year 2022.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636084" y="3120944"/>
            <a:ext cx="4975102" cy="4565190"/>
          </a:xfrm>
          <a:custGeom>
            <a:avLst/>
            <a:gdLst/>
            <a:ahLst/>
            <a:cxnLst/>
            <a:rect r="r" b="b" t="t" l="l"/>
            <a:pathLst>
              <a:path h="4565190" w="4975102">
                <a:moveTo>
                  <a:pt x="0" y="0"/>
                </a:moveTo>
                <a:lnTo>
                  <a:pt x="4975102" y="0"/>
                </a:lnTo>
                <a:lnTo>
                  <a:pt x="4975102" y="4565189"/>
                </a:lnTo>
                <a:lnTo>
                  <a:pt x="0" y="4565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17940" y="7886158"/>
            <a:ext cx="7641360" cy="170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copy() method is used to create a shallow copy of an object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pd.to_datetime is a function used to convert an argument to a datetime object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dt.to_period accessor is used to convert datetime-like objects to a Period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sum() function is used to calculate the sum of values in a DataFrame or Series</a:t>
            </a:r>
          </a:p>
          <a:p>
            <a:pPr marL="323856" indent="-161928" lvl="1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Raleway 2 Bold"/>
              </a:rPr>
              <a:t>reset_index() method is used to reset the index of a DataFrame</a:t>
            </a:r>
          </a:p>
          <a:p>
            <a:pPr>
              <a:lnSpc>
                <a:spcPts val="225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656416" y="2190052"/>
            <a:ext cx="4277156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Code used to reduce the timeframe: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24523">
            <a:off x="-4338509" y="4508431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62934">
            <a:off x="13230685" y="540699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4" y="0"/>
                </a:lnTo>
                <a:lnTo>
                  <a:pt x="9386334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0692947" cy="8229600"/>
            <a:chOff x="0" y="0"/>
            <a:chExt cx="2816250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162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16250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83778" y="6911266"/>
            <a:ext cx="7733868" cy="941800"/>
            <a:chOff x="0" y="0"/>
            <a:chExt cx="2036904" cy="2480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6904" cy="248046"/>
            </a:xfrm>
            <a:custGeom>
              <a:avLst/>
              <a:gdLst/>
              <a:ahLst/>
              <a:cxnLst/>
              <a:rect r="r" b="b" t="t" l="l"/>
              <a:pathLst>
                <a:path h="248046" w="2036904">
                  <a:moveTo>
                    <a:pt x="51053" y="0"/>
                  </a:moveTo>
                  <a:lnTo>
                    <a:pt x="1985850" y="0"/>
                  </a:lnTo>
                  <a:cubicBezTo>
                    <a:pt x="2014046" y="0"/>
                    <a:pt x="2036904" y="22857"/>
                    <a:pt x="2036904" y="51053"/>
                  </a:cubicBezTo>
                  <a:lnTo>
                    <a:pt x="2036904" y="196993"/>
                  </a:lnTo>
                  <a:cubicBezTo>
                    <a:pt x="2036904" y="210533"/>
                    <a:pt x="2031525" y="223519"/>
                    <a:pt x="2021950" y="233093"/>
                  </a:cubicBezTo>
                  <a:cubicBezTo>
                    <a:pt x="2012376" y="242667"/>
                    <a:pt x="1999391" y="248046"/>
                    <a:pt x="1985850" y="248046"/>
                  </a:cubicBezTo>
                  <a:lnTo>
                    <a:pt x="51053" y="248046"/>
                  </a:lnTo>
                  <a:cubicBezTo>
                    <a:pt x="22857" y="248046"/>
                    <a:pt x="0" y="225189"/>
                    <a:pt x="0" y="19699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solidFill>
              <a:srgbClr val="F9705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36904" cy="276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14093" y="1028700"/>
            <a:ext cx="4945207" cy="8229600"/>
            <a:chOff x="0" y="0"/>
            <a:chExt cx="1302441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44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02441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5982082" cy="2431314"/>
          </a:xfrm>
          <a:custGeom>
            <a:avLst/>
            <a:gdLst/>
            <a:ahLst/>
            <a:cxnLst/>
            <a:rect r="r" b="b" t="t" l="l"/>
            <a:pathLst>
              <a:path h="2431314" w="5982082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24261" y="-186957"/>
            <a:ext cx="5982082" cy="2431314"/>
          </a:xfrm>
          <a:custGeom>
            <a:avLst/>
            <a:gdLst/>
            <a:ahLst/>
            <a:cxnLst/>
            <a:rect r="r" b="b" t="t" l="l"/>
            <a:pathLst>
              <a:path h="2431314" w="5982082">
                <a:moveTo>
                  <a:pt x="0" y="0"/>
                </a:moveTo>
                <a:lnTo>
                  <a:pt x="5982081" y="0"/>
                </a:lnTo>
                <a:lnTo>
                  <a:pt x="5982081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24768" y="3065463"/>
            <a:ext cx="7542690" cy="10945857"/>
          </a:xfrm>
          <a:custGeom>
            <a:avLst/>
            <a:gdLst/>
            <a:ahLst/>
            <a:cxnLst/>
            <a:rect r="r" b="b" t="t" l="l"/>
            <a:pathLst>
              <a:path h="10945857" w="7542690">
                <a:moveTo>
                  <a:pt x="0" y="0"/>
                </a:moveTo>
                <a:lnTo>
                  <a:pt x="7542690" y="0"/>
                </a:lnTo>
                <a:lnTo>
                  <a:pt x="7542690" y="10945856"/>
                </a:lnTo>
                <a:lnTo>
                  <a:pt x="0" y="10945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609232" y="8204189"/>
            <a:ext cx="4659849" cy="1893915"/>
          </a:xfrm>
          <a:custGeom>
            <a:avLst/>
            <a:gdLst/>
            <a:ahLst/>
            <a:cxnLst/>
            <a:rect r="r" b="b" t="t" l="l"/>
            <a:pathLst>
              <a:path h="1893915" w="4659849">
                <a:moveTo>
                  <a:pt x="4659849" y="0"/>
                </a:moveTo>
                <a:lnTo>
                  <a:pt x="0" y="0"/>
                </a:lnTo>
                <a:lnTo>
                  <a:pt x="0" y="1893915"/>
                </a:lnTo>
                <a:lnTo>
                  <a:pt x="4659849" y="1893915"/>
                </a:lnTo>
                <a:lnTo>
                  <a:pt x="4659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39156" y="390636"/>
            <a:ext cx="3056957" cy="3303195"/>
          </a:xfrm>
          <a:custGeom>
            <a:avLst/>
            <a:gdLst/>
            <a:ahLst/>
            <a:cxnLst/>
            <a:rect r="r" b="b" t="t" l="l"/>
            <a:pathLst>
              <a:path h="3303195" w="3056957">
                <a:moveTo>
                  <a:pt x="0" y="0"/>
                </a:moveTo>
                <a:lnTo>
                  <a:pt x="3056957" y="0"/>
                </a:lnTo>
                <a:lnTo>
                  <a:pt x="3056957" y="3303194"/>
                </a:lnTo>
                <a:lnTo>
                  <a:pt x="0" y="3303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66202" y="3063631"/>
            <a:ext cx="8569020" cy="365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5"/>
              </a:lnSpc>
            </a:pPr>
            <a:r>
              <a:rPr lang="en-US" sz="7599">
                <a:solidFill>
                  <a:srgbClr val="F9705A"/>
                </a:solidFill>
                <a:latin typeface="Jua Bold"/>
              </a:rPr>
              <a:t>VISUALIZATION</a:t>
            </a:r>
          </a:p>
          <a:p>
            <a:pPr algn="ctr" marL="0" indent="0" lvl="0">
              <a:lnSpc>
                <a:spcPts val="9195"/>
              </a:lnSpc>
            </a:pPr>
            <a:r>
              <a:rPr lang="en-US" sz="7599">
                <a:solidFill>
                  <a:srgbClr val="F9705A"/>
                </a:solidFill>
                <a:latin typeface="Jua Bold"/>
              </a:rPr>
              <a:t>AFTER TRANSFORM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08716" y="6892154"/>
            <a:ext cx="6483992" cy="76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3"/>
              </a:lnSpc>
              <a:spcBef>
                <a:spcPct val="0"/>
              </a:spcBef>
            </a:pPr>
            <a:r>
              <a:rPr lang="en-US" sz="3583" spc="1074">
                <a:solidFill>
                  <a:srgbClr val="FFEEC8"/>
                </a:solidFill>
                <a:latin typeface="Jua Bold"/>
              </a:rPr>
              <a:t>5 datasets in total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254154">
            <a:off x="-10320103" y="8201410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81604">
            <a:off x="-587948" y="8746932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1"/>
                </a:lnTo>
                <a:lnTo>
                  <a:pt x="27153169" y="5726851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6555654" cy="5843083"/>
          </a:xfrm>
          <a:custGeom>
            <a:avLst/>
            <a:gdLst/>
            <a:ahLst/>
            <a:cxnLst/>
            <a:rect r="r" b="b" t="t" l="l"/>
            <a:pathLst>
              <a:path h="5843083" w="6555654">
                <a:moveTo>
                  <a:pt x="0" y="0"/>
                </a:moveTo>
                <a:lnTo>
                  <a:pt x="6555654" y="0"/>
                </a:lnTo>
                <a:lnTo>
                  <a:pt x="6555654" y="5843083"/>
                </a:lnTo>
                <a:lnTo>
                  <a:pt x="0" y="5843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78546" y="1028700"/>
            <a:ext cx="9180754" cy="5852059"/>
          </a:xfrm>
          <a:custGeom>
            <a:avLst/>
            <a:gdLst/>
            <a:ahLst/>
            <a:cxnLst/>
            <a:rect r="r" b="b" t="t" l="l"/>
            <a:pathLst>
              <a:path h="5852059" w="9180754">
                <a:moveTo>
                  <a:pt x="0" y="0"/>
                </a:moveTo>
                <a:lnTo>
                  <a:pt x="9180754" y="0"/>
                </a:lnTo>
                <a:lnTo>
                  <a:pt x="9180754" y="5852059"/>
                </a:lnTo>
                <a:lnTo>
                  <a:pt x="0" y="58520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786058"/>
            <a:ext cx="6827846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proportion of the total number of attendances per month can be seen above. There is the large proportion of attendance during January.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78546" y="6786058"/>
            <a:ext cx="9180754" cy="23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trend is almost identical each year where there is a increase in temperature from January to June, followed by a decrease from June to July and another smaller increase from July to September, followed by another decrease towards December and the cycle then repeats itself.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254154">
            <a:off x="-10320103" y="8201410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81604">
            <a:off x="-587948" y="8746932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1"/>
                </a:lnTo>
                <a:lnTo>
                  <a:pt x="27153169" y="5726851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6827846" cy="4419449"/>
          </a:xfrm>
          <a:custGeom>
            <a:avLst/>
            <a:gdLst/>
            <a:ahLst/>
            <a:cxnLst/>
            <a:rect r="r" b="b" t="t" l="l"/>
            <a:pathLst>
              <a:path h="4419449" w="6827846">
                <a:moveTo>
                  <a:pt x="0" y="0"/>
                </a:moveTo>
                <a:lnTo>
                  <a:pt x="6827846" y="0"/>
                </a:lnTo>
                <a:lnTo>
                  <a:pt x="6827846" y="4419449"/>
                </a:lnTo>
                <a:lnTo>
                  <a:pt x="0" y="4419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92714" y="1028700"/>
            <a:ext cx="6551238" cy="4629438"/>
          </a:xfrm>
          <a:custGeom>
            <a:avLst/>
            <a:gdLst/>
            <a:ahLst/>
            <a:cxnLst/>
            <a:rect r="r" b="b" t="t" l="l"/>
            <a:pathLst>
              <a:path h="4629438" w="6551238">
                <a:moveTo>
                  <a:pt x="0" y="0"/>
                </a:moveTo>
                <a:lnTo>
                  <a:pt x="6551239" y="0"/>
                </a:lnTo>
                <a:lnTo>
                  <a:pt x="6551239" y="4629438"/>
                </a:lnTo>
                <a:lnTo>
                  <a:pt x="0" y="4629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5572413"/>
            <a:ext cx="6827846" cy="23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histogram shows the total amount and frequency of rainfall from the years 2012-2022. It shows us that the mean rainfall across all years is 100mm and that there is an outlier of 700mm of rainfall.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78546" y="5572413"/>
            <a:ext cx="9180754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bar graph shows that the mean relative humidity by month from the year 2012-2022. It shows that there is somewhat of a decrease from January to June and an increase from June to December.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254154">
            <a:off x="-10320103" y="8201410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81604">
            <a:off x="-587948" y="8746932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1"/>
                </a:lnTo>
                <a:lnTo>
                  <a:pt x="27153169" y="5726851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7763665" cy="4539912"/>
          </a:xfrm>
          <a:custGeom>
            <a:avLst/>
            <a:gdLst/>
            <a:ahLst/>
            <a:cxnLst/>
            <a:rect r="r" b="b" t="t" l="l"/>
            <a:pathLst>
              <a:path h="4539912" w="7763665">
                <a:moveTo>
                  <a:pt x="0" y="0"/>
                </a:moveTo>
                <a:lnTo>
                  <a:pt x="7763665" y="0"/>
                </a:lnTo>
                <a:lnTo>
                  <a:pt x="7763665" y="4539912"/>
                </a:lnTo>
                <a:lnTo>
                  <a:pt x="0" y="45399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5482887"/>
            <a:ext cx="7763665" cy="23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boxplot shows the monthly mean daily sunshine duration from year 2012-2022.</a:t>
            </a:r>
          </a:p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is an outlier where the duration is at 9.20hrs and that the 25th percentile and 75th percentile is within 5.10hrs and 6.70hrs.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87525"/>
            <a:ext cx="5190259" cy="3048159"/>
          </a:xfrm>
          <a:custGeom>
            <a:avLst/>
            <a:gdLst/>
            <a:ahLst/>
            <a:cxnLst/>
            <a:rect r="r" b="b" t="t" l="l"/>
            <a:pathLst>
              <a:path h="3048159" w="5190259">
                <a:moveTo>
                  <a:pt x="0" y="0"/>
                </a:moveTo>
                <a:lnTo>
                  <a:pt x="5190259" y="0"/>
                </a:lnTo>
                <a:lnTo>
                  <a:pt x="5190259" y="3048159"/>
                </a:lnTo>
                <a:lnTo>
                  <a:pt x="0" y="3048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22185" y="1787525"/>
            <a:ext cx="5167887" cy="3048159"/>
          </a:xfrm>
          <a:custGeom>
            <a:avLst/>
            <a:gdLst/>
            <a:ahLst/>
            <a:cxnLst/>
            <a:rect r="r" b="b" t="t" l="l"/>
            <a:pathLst>
              <a:path h="3048159" w="5167887">
                <a:moveTo>
                  <a:pt x="0" y="0"/>
                </a:moveTo>
                <a:lnTo>
                  <a:pt x="5167888" y="0"/>
                </a:lnTo>
                <a:lnTo>
                  <a:pt x="5167888" y="3048159"/>
                </a:lnTo>
                <a:lnTo>
                  <a:pt x="0" y="3048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90073" y="1787525"/>
            <a:ext cx="5117551" cy="3048159"/>
          </a:xfrm>
          <a:custGeom>
            <a:avLst/>
            <a:gdLst/>
            <a:ahLst/>
            <a:cxnLst/>
            <a:rect r="r" b="b" t="t" l="l"/>
            <a:pathLst>
              <a:path h="3048159" w="5117551">
                <a:moveTo>
                  <a:pt x="0" y="0"/>
                </a:moveTo>
                <a:lnTo>
                  <a:pt x="5117550" y="0"/>
                </a:lnTo>
                <a:lnTo>
                  <a:pt x="5117550" y="3048159"/>
                </a:lnTo>
                <a:lnTo>
                  <a:pt x="0" y="30481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4835684"/>
            <a:ext cx="5135437" cy="3089197"/>
          </a:xfrm>
          <a:custGeom>
            <a:avLst/>
            <a:gdLst/>
            <a:ahLst/>
            <a:cxnLst/>
            <a:rect r="r" b="b" t="t" l="l"/>
            <a:pathLst>
              <a:path h="3089197" w="5135437">
                <a:moveTo>
                  <a:pt x="0" y="0"/>
                </a:moveTo>
                <a:lnTo>
                  <a:pt x="5135437" y="0"/>
                </a:lnTo>
                <a:lnTo>
                  <a:pt x="5135437" y="3089197"/>
                </a:lnTo>
                <a:lnTo>
                  <a:pt x="0" y="30891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Insights and prediction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10696" y="5057775"/>
            <a:ext cx="9958753" cy="28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These are dual-axis line graphs of number of attendance compared to each of the weather conditions. It shows that there is somewhat of a correlation of polyclinic attendance and the weather conditions. We can then make a prediction that the periods of high polyclinic attendance is during high rainfall, humidity, low temperature and sunshine duration.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74099" y="-688889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13901" y="-633989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53317" y="-718016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0" y="0"/>
                </a:moveTo>
                <a:lnTo>
                  <a:pt x="4706634" y="0"/>
                </a:lnTo>
                <a:lnTo>
                  <a:pt x="4706634" y="1976786"/>
                </a:lnTo>
                <a:lnTo>
                  <a:pt x="0" y="1976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531636" y="40307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4706634" y="0"/>
                </a:moveTo>
                <a:lnTo>
                  <a:pt x="0" y="0"/>
                </a:lnTo>
                <a:lnTo>
                  <a:pt x="0" y="1976786"/>
                </a:lnTo>
                <a:lnTo>
                  <a:pt x="4706634" y="1976786"/>
                </a:lnTo>
                <a:lnTo>
                  <a:pt x="47066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368775" y="9258300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9906064" y="0"/>
                </a:moveTo>
                <a:lnTo>
                  <a:pt x="0" y="0"/>
                </a:lnTo>
                <a:lnTo>
                  <a:pt x="0" y="1873147"/>
                </a:lnTo>
                <a:lnTo>
                  <a:pt x="9906064" y="1873147"/>
                </a:lnTo>
                <a:lnTo>
                  <a:pt x="99060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2065" y="9350427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0" y="0"/>
                </a:moveTo>
                <a:lnTo>
                  <a:pt x="9906065" y="0"/>
                </a:lnTo>
                <a:lnTo>
                  <a:pt x="9906065" y="1873146"/>
                </a:lnTo>
                <a:lnTo>
                  <a:pt x="0" y="1873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68033" y="8575093"/>
            <a:ext cx="3136067" cy="4512326"/>
          </a:xfrm>
          <a:custGeom>
            <a:avLst/>
            <a:gdLst/>
            <a:ahLst/>
            <a:cxnLst/>
            <a:rect r="r" b="b" t="t" l="l"/>
            <a:pathLst>
              <a:path h="4512326" w="3136067">
                <a:moveTo>
                  <a:pt x="0" y="0"/>
                </a:moveTo>
                <a:lnTo>
                  <a:pt x="3136066" y="0"/>
                </a:lnTo>
                <a:lnTo>
                  <a:pt x="3136066" y="4512326"/>
                </a:lnTo>
                <a:lnTo>
                  <a:pt x="0" y="45123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81042" y="8575093"/>
            <a:ext cx="2813916" cy="4048800"/>
          </a:xfrm>
          <a:custGeom>
            <a:avLst/>
            <a:gdLst/>
            <a:ahLst/>
            <a:cxnLst/>
            <a:rect r="r" b="b" t="t" l="l"/>
            <a:pathLst>
              <a:path h="4048800" w="2813916">
                <a:moveTo>
                  <a:pt x="0" y="0"/>
                </a:moveTo>
                <a:lnTo>
                  <a:pt x="2813916" y="0"/>
                </a:lnTo>
                <a:lnTo>
                  <a:pt x="2813916" y="4048800"/>
                </a:lnTo>
                <a:lnTo>
                  <a:pt x="0" y="4048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64342" y="1095375"/>
            <a:ext cx="1235931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240">
                <a:solidFill>
                  <a:srgbClr val="337096"/>
                </a:solidFill>
                <a:latin typeface="Raleway 1 Bold"/>
              </a:rPr>
              <a:t>Problem Statement 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2096943" y="-549000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1054081" y="0"/>
                </a:moveTo>
                <a:lnTo>
                  <a:pt x="0" y="0"/>
                </a:lnTo>
                <a:lnTo>
                  <a:pt x="0" y="1098000"/>
                </a:lnTo>
                <a:lnTo>
                  <a:pt x="1054081" y="1098000"/>
                </a:lnTo>
                <a:lnTo>
                  <a:pt x="105408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748264">
            <a:off x="13932786" y="-100160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0" y="0"/>
                </a:moveTo>
                <a:lnTo>
                  <a:pt x="1054080" y="0"/>
                </a:lnTo>
                <a:lnTo>
                  <a:pt x="1054080" y="1098000"/>
                </a:lnTo>
                <a:lnTo>
                  <a:pt x="0" y="1098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3475" y="2159000"/>
            <a:ext cx="16230600" cy="247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2"/>
              </a:lnSpc>
            </a:pPr>
            <a:r>
              <a:rPr lang="en-US" sz="3502">
                <a:solidFill>
                  <a:srgbClr val="000000"/>
                </a:solidFill>
                <a:latin typeface="Raleway 2 Bold"/>
              </a:rPr>
              <a:t>How does the average daily attendance at polyclinics for specific diseases correlate with prevailing weather conditions?</a:t>
            </a:r>
          </a:p>
          <a:p>
            <a:pPr algn="ctr">
              <a:lnSpc>
                <a:spcPts val="4902"/>
              </a:lnSpc>
              <a:spcBef>
                <a:spcPct val="0"/>
              </a:spcBef>
            </a:pPr>
            <a:r>
              <a:rPr lang="en-US" sz="3502">
                <a:solidFill>
                  <a:srgbClr val="000000"/>
                </a:solidFill>
                <a:latin typeface="Raleway 2 Bold"/>
              </a:rPr>
              <a:t>Can weather-related patterns inform healthcare resource allocation and preparedness strategies for these diseases?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775147"/>
            <a:ext cx="16230600" cy="475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Explore the relationship between the average daily polyclinic attendances for specific diseases and concurrent weather conditions. 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Examine historical data on disease-specific clinic visits in relation to meteorological variables.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To identify patterns, trends, and potential weather-driven factors influencing the demand for healthcare services. 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Provide provide insights into the impact of weather (such as temperature, rainfall, humidity, and seasonal variations) on disease prevalence and healthcare utilization 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Understanding these relationships help in facilitating more informed resource allocation, staffing decisions, and public health planning to enhance the overall responsiveness and efficiency of healthcare systems.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1683" y="-587591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1683" y="8450862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1"/>
                </a:lnTo>
                <a:lnTo>
                  <a:pt x="0" y="220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6173" y="1088620"/>
            <a:ext cx="81078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240">
                <a:solidFill>
                  <a:srgbClr val="50665B"/>
                </a:solidFill>
                <a:latin typeface="Raleway 1 Bol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562787" y="925830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08783" y="8678396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5470279" y="425453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8" y="0"/>
                </a:lnTo>
                <a:lnTo>
                  <a:pt x="1238008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318808" y="-68672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20"/>
                </a:lnTo>
                <a:lnTo>
                  <a:pt x="0" y="936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90345"/>
            <a:ext cx="16230600" cy="573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In conclusion, the correlation between average daily attendance at polyclinics for specific diseases and prevailing weather conditions might be true but it also can vary based on multiple factors, </a:t>
            </a:r>
          </a:p>
          <a:p>
            <a:pPr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geographic location</a:t>
            </a:r>
          </a:p>
          <a:p>
            <a:pPr marL="1295384" indent="-431795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Certain countries are more temperate, have more rainfall than others, have more density affecting rate of infections.</a:t>
            </a:r>
          </a:p>
          <a:p>
            <a:pPr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climate change</a:t>
            </a:r>
          </a:p>
          <a:p>
            <a:pPr marL="1295384" indent="-431795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Climate change could for example affect temperature</a:t>
            </a:r>
          </a:p>
          <a:p>
            <a:pPr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the nature of the diseases in question. </a:t>
            </a:r>
          </a:p>
          <a:p>
            <a:pPr marL="1295384" indent="-431795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Should other diseases such as cancer be used, there might be no correlation.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2229" y="7201182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008984" y="4759673"/>
            <a:ext cx="12075368" cy="5796177"/>
          </a:xfrm>
          <a:custGeom>
            <a:avLst/>
            <a:gdLst/>
            <a:ahLst/>
            <a:cxnLst/>
            <a:rect r="r" b="b" t="t" l="l"/>
            <a:pathLst>
              <a:path h="5796177" w="12075368">
                <a:moveTo>
                  <a:pt x="0" y="0"/>
                </a:moveTo>
                <a:lnTo>
                  <a:pt x="12075368" y="0"/>
                </a:lnTo>
                <a:lnTo>
                  <a:pt x="12075368" y="5796177"/>
                </a:lnTo>
                <a:lnTo>
                  <a:pt x="0" y="5796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1673" y="5580924"/>
            <a:ext cx="2047017" cy="4209803"/>
          </a:xfrm>
          <a:custGeom>
            <a:avLst/>
            <a:gdLst/>
            <a:ahLst/>
            <a:cxnLst/>
            <a:rect r="r" b="b" t="t" l="l"/>
            <a:pathLst>
              <a:path h="4209803" w="2047017">
                <a:moveTo>
                  <a:pt x="2047017" y="0"/>
                </a:moveTo>
                <a:lnTo>
                  <a:pt x="0" y="0"/>
                </a:lnTo>
                <a:lnTo>
                  <a:pt x="0" y="4209802"/>
                </a:lnTo>
                <a:lnTo>
                  <a:pt x="2047017" y="4209802"/>
                </a:lnTo>
                <a:lnTo>
                  <a:pt x="204701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8670" y="868270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0" y="0"/>
                </a:moveTo>
                <a:lnTo>
                  <a:pt x="9906065" y="0"/>
                </a:lnTo>
                <a:lnTo>
                  <a:pt x="9906065" y="1873147"/>
                </a:lnTo>
                <a:lnTo>
                  <a:pt x="0" y="1873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0316" y="4759673"/>
            <a:ext cx="12075368" cy="5796177"/>
          </a:xfrm>
          <a:custGeom>
            <a:avLst/>
            <a:gdLst/>
            <a:ahLst/>
            <a:cxnLst/>
            <a:rect r="r" b="b" t="t" l="l"/>
            <a:pathLst>
              <a:path h="5796177" w="12075368">
                <a:moveTo>
                  <a:pt x="0" y="0"/>
                </a:moveTo>
                <a:lnTo>
                  <a:pt x="12075368" y="0"/>
                </a:lnTo>
                <a:lnTo>
                  <a:pt x="12075368" y="5796177"/>
                </a:lnTo>
                <a:lnTo>
                  <a:pt x="0" y="5796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27787" y="5580924"/>
            <a:ext cx="2047017" cy="4209803"/>
          </a:xfrm>
          <a:custGeom>
            <a:avLst/>
            <a:gdLst/>
            <a:ahLst/>
            <a:cxnLst/>
            <a:rect r="r" b="b" t="t" l="l"/>
            <a:pathLst>
              <a:path h="4209803" w="2047017">
                <a:moveTo>
                  <a:pt x="0" y="0"/>
                </a:moveTo>
                <a:lnTo>
                  <a:pt x="2047017" y="0"/>
                </a:lnTo>
                <a:lnTo>
                  <a:pt x="2047017" y="4209802"/>
                </a:lnTo>
                <a:lnTo>
                  <a:pt x="0" y="4209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447395" y="885415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9906064" y="0"/>
                </a:moveTo>
                <a:lnTo>
                  <a:pt x="0" y="0"/>
                </a:lnTo>
                <a:lnTo>
                  <a:pt x="0" y="1873147"/>
                </a:lnTo>
                <a:lnTo>
                  <a:pt x="9906064" y="1873147"/>
                </a:lnTo>
                <a:lnTo>
                  <a:pt x="99060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5373" y="270060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0" y="0"/>
                </a:moveTo>
                <a:lnTo>
                  <a:pt x="4706633" y="0"/>
                </a:lnTo>
                <a:lnTo>
                  <a:pt x="4706633" y="1976786"/>
                </a:lnTo>
                <a:lnTo>
                  <a:pt x="0" y="19767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0944662" y="270060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4706633" y="0"/>
                </a:moveTo>
                <a:lnTo>
                  <a:pt x="0" y="0"/>
                </a:lnTo>
                <a:lnTo>
                  <a:pt x="0" y="1976786"/>
                </a:lnTo>
                <a:lnTo>
                  <a:pt x="4706633" y="1976786"/>
                </a:lnTo>
                <a:lnTo>
                  <a:pt x="470663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4972334" y="6972893"/>
            <a:ext cx="1708289" cy="456579"/>
          </a:xfrm>
          <a:custGeom>
            <a:avLst/>
            <a:gdLst/>
            <a:ahLst/>
            <a:cxnLst/>
            <a:rect r="r" b="b" t="t" l="l"/>
            <a:pathLst>
              <a:path h="456579" w="1708289">
                <a:moveTo>
                  <a:pt x="1708289" y="0"/>
                </a:moveTo>
                <a:lnTo>
                  <a:pt x="0" y="0"/>
                </a:lnTo>
                <a:lnTo>
                  <a:pt x="0" y="456579"/>
                </a:lnTo>
                <a:lnTo>
                  <a:pt x="1708289" y="456579"/>
                </a:lnTo>
                <a:lnTo>
                  <a:pt x="170828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82286" y="6972893"/>
            <a:ext cx="1708289" cy="456579"/>
          </a:xfrm>
          <a:custGeom>
            <a:avLst/>
            <a:gdLst/>
            <a:ahLst/>
            <a:cxnLst/>
            <a:rect r="r" b="b" t="t" l="l"/>
            <a:pathLst>
              <a:path h="456579" w="1708289">
                <a:moveTo>
                  <a:pt x="0" y="0"/>
                </a:moveTo>
                <a:lnTo>
                  <a:pt x="1708289" y="0"/>
                </a:lnTo>
                <a:lnTo>
                  <a:pt x="1708289" y="456579"/>
                </a:lnTo>
                <a:lnTo>
                  <a:pt x="0" y="456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81600">
            <a:off x="15789965" y="2897518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5302891">
            <a:off x="1727975" y="2794146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1206494"/>
                </a:moveTo>
                <a:lnTo>
                  <a:pt x="1238007" y="1206494"/>
                </a:lnTo>
                <a:lnTo>
                  <a:pt x="1238007" y="0"/>
                </a:lnTo>
                <a:lnTo>
                  <a:pt x="0" y="0"/>
                </a:lnTo>
                <a:lnTo>
                  <a:pt x="0" y="120649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4850" y="2917947"/>
            <a:ext cx="14698299" cy="241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 spc="560">
                <a:solidFill>
                  <a:srgbClr val="50665B"/>
                </a:solidFill>
                <a:latin typeface="Raleway 1 Bold"/>
              </a:rPr>
              <a:t>THANK YOU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1683" y="-587591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1683" y="8450862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1"/>
                </a:lnTo>
                <a:lnTo>
                  <a:pt x="0" y="220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6173" y="1088620"/>
            <a:ext cx="81078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240">
                <a:solidFill>
                  <a:srgbClr val="50665B"/>
                </a:solidFill>
                <a:latin typeface="Raleway 1 Bold"/>
              </a:rPr>
              <a:t>Urls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562787" y="925830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08783" y="8678396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5470279" y="425453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8" y="0"/>
                </a:lnTo>
                <a:lnTo>
                  <a:pt x="1238008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318808" y="-68672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20"/>
                </a:lnTo>
                <a:lnTo>
                  <a:pt x="0" y="936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90345"/>
            <a:ext cx="16230600" cy="480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Average Weekly Polyclinic Attendances for Selected Diseases: 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https://beta.data.gov.sg/collections/476/view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Surface Air Temperature - Monthly Mean: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https://beta.data.gov.sg/collections/1419/view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Rainfall - Monthly Total: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https://beta.data.gov.sg/collections/1399/view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Relative Humidity - Monthly Mean: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https://beta.data.gov.sg/collections/1404/view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Sunshine Duration- Monthly Mean Daily Duration: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https://beta.data.gov.sg/collections/1417/view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aleway 2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3470">
            <a:off x="14044118" y="2468484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566353" y="1028700"/>
            <a:ext cx="10692947" cy="8229600"/>
            <a:chOff x="0" y="0"/>
            <a:chExt cx="281625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62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16250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97040" y="6843172"/>
            <a:ext cx="6981317" cy="980041"/>
            <a:chOff x="0" y="0"/>
            <a:chExt cx="1838701" cy="2581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8701" cy="258118"/>
            </a:xfrm>
            <a:custGeom>
              <a:avLst/>
              <a:gdLst/>
              <a:ahLst/>
              <a:cxnLst/>
              <a:rect r="r" b="b" t="t" l="l"/>
              <a:pathLst>
                <a:path h="258118" w="1838701">
                  <a:moveTo>
                    <a:pt x="56556" y="0"/>
                  </a:moveTo>
                  <a:lnTo>
                    <a:pt x="1782144" y="0"/>
                  </a:lnTo>
                  <a:cubicBezTo>
                    <a:pt x="1813380" y="0"/>
                    <a:pt x="1838701" y="25321"/>
                    <a:pt x="1838701" y="56556"/>
                  </a:cubicBezTo>
                  <a:lnTo>
                    <a:pt x="1838701" y="201561"/>
                  </a:lnTo>
                  <a:cubicBezTo>
                    <a:pt x="1838701" y="232797"/>
                    <a:pt x="1813380" y="258118"/>
                    <a:pt x="1782144" y="258118"/>
                  </a:cubicBezTo>
                  <a:lnTo>
                    <a:pt x="56556" y="258118"/>
                  </a:lnTo>
                  <a:cubicBezTo>
                    <a:pt x="25321" y="258118"/>
                    <a:pt x="0" y="232797"/>
                    <a:pt x="0" y="201561"/>
                  </a:cubicBezTo>
                  <a:lnTo>
                    <a:pt x="0" y="56556"/>
                  </a:lnTo>
                  <a:cubicBezTo>
                    <a:pt x="0" y="25321"/>
                    <a:pt x="25321" y="0"/>
                    <a:pt x="56556" y="0"/>
                  </a:cubicBezTo>
                  <a:close/>
                </a:path>
              </a:pathLst>
            </a:custGeom>
            <a:solidFill>
              <a:srgbClr val="F9705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38701" cy="286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461796">
            <a:off x="-3360806" y="-2131787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028700" y="1028700"/>
            <a:ext cx="4945207" cy="8229600"/>
            <a:chOff x="0" y="0"/>
            <a:chExt cx="1302441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44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02441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817958" y="3062729"/>
            <a:ext cx="8539481" cy="274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99"/>
              </a:lnSpc>
              <a:spcBef>
                <a:spcPct val="0"/>
              </a:spcBef>
            </a:pPr>
            <a:r>
              <a:rPr lang="en-US" sz="8999">
                <a:solidFill>
                  <a:srgbClr val="F9705A"/>
                </a:solidFill>
                <a:latin typeface="Jua Bold"/>
              </a:rPr>
              <a:t>NATURE OF THE DATASETS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-2358704" y="7650240"/>
            <a:ext cx="6014933" cy="2444666"/>
          </a:xfrm>
          <a:custGeom>
            <a:avLst/>
            <a:gdLst/>
            <a:ahLst/>
            <a:cxnLst/>
            <a:rect r="r" b="b" t="t" l="l"/>
            <a:pathLst>
              <a:path h="2444666" w="6014933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553852" y="223249"/>
            <a:ext cx="7314444" cy="2972830"/>
          </a:xfrm>
          <a:custGeom>
            <a:avLst/>
            <a:gdLst/>
            <a:ahLst/>
            <a:cxnLst/>
            <a:rect r="r" b="b" t="t" l="l"/>
            <a:pathLst>
              <a:path h="2972830" w="7314444">
                <a:moveTo>
                  <a:pt x="7314445" y="2972830"/>
                </a:moveTo>
                <a:lnTo>
                  <a:pt x="0" y="2972830"/>
                </a:lnTo>
                <a:lnTo>
                  <a:pt x="0" y="0"/>
                </a:lnTo>
                <a:lnTo>
                  <a:pt x="7314445" y="0"/>
                </a:lnTo>
                <a:lnTo>
                  <a:pt x="7314445" y="29728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1533827" y="7842334"/>
            <a:ext cx="6014933" cy="2444666"/>
          </a:xfrm>
          <a:custGeom>
            <a:avLst/>
            <a:gdLst/>
            <a:ahLst/>
            <a:cxnLst/>
            <a:rect r="r" b="b" t="t" l="l"/>
            <a:pathLst>
              <a:path h="2444666" w="6014933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76504" y="-402232"/>
            <a:ext cx="6014933" cy="2444666"/>
          </a:xfrm>
          <a:custGeom>
            <a:avLst/>
            <a:gdLst/>
            <a:ahLst/>
            <a:cxnLst/>
            <a:rect r="r" b="b" t="t" l="l"/>
            <a:pathLst>
              <a:path h="2444666" w="6014933">
                <a:moveTo>
                  <a:pt x="0" y="0"/>
                </a:moveTo>
                <a:lnTo>
                  <a:pt x="6014933" y="0"/>
                </a:lnTo>
                <a:lnTo>
                  <a:pt x="6014933" y="2444666"/>
                </a:lnTo>
                <a:lnTo>
                  <a:pt x="0" y="244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2402" y="2042434"/>
            <a:ext cx="5415307" cy="14966929"/>
          </a:xfrm>
          <a:custGeom>
            <a:avLst/>
            <a:gdLst/>
            <a:ahLst/>
            <a:cxnLst/>
            <a:rect r="r" b="b" t="t" l="l"/>
            <a:pathLst>
              <a:path h="14966929" w="5415307">
                <a:moveTo>
                  <a:pt x="0" y="0"/>
                </a:moveTo>
                <a:lnTo>
                  <a:pt x="5415307" y="0"/>
                </a:lnTo>
                <a:lnTo>
                  <a:pt x="5415307" y="14966929"/>
                </a:lnTo>
                <a:lnTo>
                  <a:pt x="0" y="14966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100370" y="6822130"/>
            <a:ext cx="6027719" cy="79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31"/>
              </a:lnSpc>
              <a:spcBef>
                <a:spcPct val="0"/>
              </a:spcBef>
            </a:pPr>
            <a:r>
              <a:rPr lang="en-US" sz="3706" u="none">
                <a:solidFill>
                  <a:srgbClr val="FFEEC8"/>
                </a:solidFill>
                <a:latin typeface="Jua Bold"/>
              </a:rPr>
              <a:t>LET'S GET STARTED!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3558" y="4816168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6"/>
                </a:lnTo>
                <a:lnTo>
                  <a:pt x="0" y="609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31627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81600">
            <a:off x="-347977" y="7429709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26290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598973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9895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5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5" y="2457175"/>
                </a:lnTo>
                <a:lnTo>
                  <a:pt x="53206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4212642"/>
          <a:ext cx="6170883" cy="4310253"/>
        </p:xfrm>
        <a:graphic>
          <a:graphicData uri="http://schemas.openxmlformats.org/drawingml/2006/table">
            <a:tbl>
              <a:tblPr/>
              <a:tblGrid>
                <a:gridCol w="2657686"/>
                <a:gridCol w="3513197"/>
              </a:tblGrid>
              <a:tr h="15472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 2 Bold"/>
                        </a:rPr>
                        <a:t>Epi_week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The epidemiological week in the format YYYY-WW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1916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Raleway 2 Bold"/>
                        </a:rPr>
                        <a:t>Disease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The type of disease reported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571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Raleway 2 Bold"/>
                        </a:rPr>
                        <a:t>No._of_cases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The number of reported cases for a specific disease in a given 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1066800"/>
            <a:ext cx="155548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Average Weekly Polyclinic Attendances for Selected Diseases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17248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dataset captures epidemiological information on different diseases over multiple weeks from year 2012 to year 2022.</a:t>
            </a:r>
          </a:p>
          <a:p>
            <a:pPr algn="just">
              <a:lnSpc>
                <a:spcPts val="3753"/>
              </a:lnSpc>
            </a:pPr>
          </a:p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Columns of the dataset: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0304" y="3870808"/>
            <a:ext cx="7008668" cy="28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Diseases:</a:t>
            </a:r>
          </a:p>
          <a:p>
            <a:pPr algn="just"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Acute Upper Respiratory Tract infections</a:t>
            </a:r>
          </a:p>
          <a:p>
            <a:pPr algn="just"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Acute Conjunctivitis</a:t>
            </a:r>
          </a:p>
          <a:p>
            <a:pPr algn="just"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Acute Diarrhoea</a:t>
            </a:r>
          </a:p>
          <a:p>
            <a:pPr algn="just"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Chickenpox</a:t>
            </a:r>
          </a:p>
          <a:p>
            <a:pPr algn="just"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HFMD (Hand foot mouth disease)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90304" y="6886656"/>
            <a:ext cx="10037618" cy="23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Data Peculiarities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Seas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onal variations: Observe fluctuations in diseases across different months.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Missing values: There is NaN values found in HFMD</a:t>
            </a:r>
          </a:p>
          <a:p>
            <a:pPr>
              <a:lnSpc>
                <a:spcPts val="375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3558" y="4816168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6"/>
                </a:lnTo>
                <a:lnTo>
                  <a:pt x="0" y="609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31627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81600">
            <a:off x="-347977" y="7429709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6800"/>
            <a:ext cx="1591854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Surface Air Temperature - Monthly Mean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01800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dataset captures an overview of the monthly mean temperatures in Singapore from year 1982 to year 2023.</a:t>
            </a:r>
          </a:p>
          <a:p>
            <a:pPr algn="just">
              <a:lnSpc>
                <a:spcPts val="3753"/>
              </a:lnSpc>
            </a:pPr>
          </a:p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Columns of the dataset: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126290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598973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9895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5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5" y="2457175"/>
                </a:lnTo>
                <a:lnTo>
                  <a:pt x="53206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28700" y="3597194"/>
          <a:ext cx="16230600" cy="2092325"/>
        </p:xfrm>
        <a:graphic>
          <a:graphicData uri="http://schemas.openxmlformats.org/drawingml/2006/table">
            <a:tbl>
              <a:tblPr/>
              <a:tblGrid>
                <a:gridCol w="5199000"/>
                <a:gridCol w="11031600"/>
              </a:tblGrid>
              <a:tr h="1044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aleway 2 Bold"/>
                        </a:rPr>
                        <a:t>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Recorded in YYYY-MM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047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aleway 2 Bold"/>
                        </a:rPr>
                        <a:t>Mean_temp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Monthly mean temperature in degrees Celsius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028700" y="5603794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Data Peculiarities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Seas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onal variations: Observe fluctuations in mean temperatures across different months.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Tempera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ture range: Note the temperature range throughout the year.</a:t>
            </a:r>
          </a:p>
          <a:p>
            <a:pPr>
              <a:lnSpc>
                <a:spcPts val="375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3558" y="4816168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6"/>
                </a:lnTo>
                <a:lnTo>
                  <a:pt x="0" y="609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31627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81600">
            <a:off x="-347977" y="7429709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Rainfall - Monthly Total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01800"/>
            <a:ext cx="16230600" cy="14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dataset captures an overview of the monthly mean rainfall in Singapore from year 1982 to year 2023.</a:t>
            </a:r>
          </a:p>
          <a:p>
            <a:pPr algn="just">
              <a:lnSpc>
                <a:spcPts val="3753"/>
              </a:lnSpc>
            </a:pPr>
          </a:p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Columns of the dataset: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126290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598973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9895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5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5" y="2457175"/>
                </a:lnTo>
                <a:lnTo>
                  <a:pt x="53206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28700" y="3120944"/>
          <a:ext cx="16230600" cy="2092325"/>
        </p:xfrm>
        <a:graphic>
          <a:graphicData uri="http://schemas.openxmlformats.org/drawingml/2006/table">
            <a:tbl>
              <a:tblPr/>
              <a:tblGrid>
                <a:gridCol w="5199000"/>
                <a:gridCol w="11031600"/>
              </a:tblGrid>
              <a:tr h="1044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aleway 2 Bold"/>
                        </a:rPr>
                        <a:t>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Recorded in YYYY-MM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047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aleway 2 Bold"/>
                        </a:rPr>
                        <a:t>Total_rainfall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Monthly total rainfall in millimeters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028700" y="5127544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Data Peculiarities</a:t>
            </a:r>
          </a:p>
          <a:p>
            <a:pPr algn="just"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Seas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onal variations: Observe fluctuations in rainfall across different months.</a:t>
            </a:r>
          </a:p>
          <a:p>
            <a:pPr algn="just"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Ex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treme values: Note the significantly high rainfall in December.</a:t>
            </a:r>
          </a:p>
          <a:p>
            <a:pPr algn="just">
              <a:lnSpc>
                <a:spcPts val="375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3558" y="4816168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6"/>
                </a:lnTo>
                <a:lnTo>
                  <a:pt x="0" y="609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31627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81600">
            <a:off x="-347977" y="7429709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Relative Humidity - Monthly Mean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01800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dataset captures an overview of the monthly mean relative humidity in Singapore from year 1982 to year 2023.</a:t>
            </a:r>
          </a:p>
          <a:p>
            <a:pPr algn="just">
              <a:lnSpc>
                <a:spcPts val="3753"/>
              </a:lnSpc>
            </a:pPr>
          </a:p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Columns of the dataset: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126290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598973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9895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5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5" y="2457175"/>
                </a:lnTo>
                <a:lnTo>
                  <a:pt x="53206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28700" y="3597194"/>
          <a:ext cx="16230600" cy="2092325"/>
        </p:xfrm>
        <a:graphic>
          <a:graphicData uri="http://schemas.openxmlformats.org/drawingml/2006/table">
            <a:tbl>
              <a:tblPr/>
              <a:tblGrid>
                <a:gridCol w="5199000"/>
                <a:gridCol w="11031600"/>
              </a:tblGrid>
              <a:tr h="1044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aleway 2 Bold"/>
                        </a:rPr>
                        <a:t>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Recorded in YYYY-MM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047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aleway 2 Bold"/>
                        </a:rPr>
                        <a:t>Mean_rh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Monthly mean relative humidity as a percentage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028700" y="5595732"/>
            <a:ext cx="16230600" cy="23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Data Peculiarities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Seasonal variations: Observe fluctuations in mean relative humidity across different months.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High values: Note the relatively high humidity during certain months such as December.</a:t>
            </a:r>
          </a:p>
          <a:p>
            <a:pPr>
              <a:lnSpc>
                <a:spcPts val="3753"/>
              </a:lnSpc>
            </a:pPr>
          </a:p>
          <a:p>
            <a:pPr>
              <a:lnSpc>
                <a:spcPts val="375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3558" y="4816168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6"/>
                </a:lnTo>
                <a:lnTo>
                  <a:pt x="0" y="609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31627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81600">
            <a:off x="-347977" y="7429709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01800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dataset captures an overview of the monthly mean sunshine hours in Singapore from year 1982 to year 2023.</a:t>
            </a:r>
          </a:p>
          <a:p>
            <a:pPr algn="just">
              <a:lnSpc>
                <a:spcPts val="3753"/>
              </a:lnSpc>
            </a:pPr>
          </a:p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Columns of the dataset: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126290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598973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59895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5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5" y="2457175"/>
                </a:lnTo>
                <a:lnTo>
                  <a:pt x="53206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28700" y="3597194"/>
          <a:ext cx="16230600" cy="2092325"/>
        </p:xfrm>
        <a:graphic>
          <a:graphicData uri="http://schemas.openxmlformats.org/drawingml/2006/table">
            <a:tbl>
              <a:tblPr/>
              <a:tblGrid>
                <a:gridCol w="5199000"/>
                <a:gridCol w="11031600"/>
              </a:tblGrid>
              <a:tr h="1044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aleway 2 Bold"/>
                        </a:rPr>
                        <a:t>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Recorded in YYYY-MM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047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aleway 2 Bold"/>
                        </a:rPr>
                        <a:t>Mean_sunshine_hrs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Monthly mean sunshine hours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1066800"/>
            <a:ext cx="1623060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Sunshine Monthly Mean Daily Duration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03794"/>
            <a:ext cx="16230600" cy="23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Data Peculiarities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Seasonal variations: Observe fluctuations in mean sunshine hours across different months.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Low values: Note the relatively low sunshine hours in certain months, particularly December.</a:t>
            </a:r>
          </a:p>
          <a:p>
            <a:pPr>
              <a:lnSpc>
                <a:spcPts val="3753"/>
              </a:lnSpc>
            </a:pPr>
          </a:p>
          <a:p>
            <a:pPr>
              <a:lnSpc>
                <a:spcPts val="375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DAF2A4YeFew</dc:identifier>
  <dcterms:modified xsi:type="dcterms:W3CDTF">2011-08-01T06:04:30Z</dcterms:modified>
  <cp:revision>1</cp:revision>
  <dc:title>PDAS ASSIGNMENT</dc:title>
</cp:coreProperties>
</file>